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</p:sldIdLst>
  <p:sldSz cy="5143500" cx="9144000"/>
  <p:notesSz cx="6858000" cy="9144000"/>
  <p:embeddedFontLst>
    <p:embeddedFont>
      <p:font typeface="Muli"/>
      <p:regular r:id="rId53"/>
      <p:italic r:id="rId54"/>
    </p:embeddedFont>
    <p:embeddedFont>
      <p:font typeface="Roboto"/>
      <p:regular r:id="rId55"/>
      <p:bold r:id="rId56"/>
      <p:italic r:id="rId57"/>
      <p:boldItalic r:id="rId58"/>
    </p:embeddedFont>
    <p:embeddedFont>
      <p:font typeface="Source Code Pro"/>
      <p:regular r:id="rId59"/>
      <p:bold r:id="rId60"/>
    </p:embeddedFont>
    <p:embeddedFont>
      <p:font typeface="Roboto Condensed"/>
      <p:regular r:id="rId61"/>
      <p:bold r:id="rId62"/>
      <p:italic r:id="rId63"/>
      <p:boldItalic r:id="rId64"/>
    </p:embeddedFont>
    <p:embeddedFont>
      <p:font typeface="Dancing Script"/>
      <p:regular r:id="rId65"/>
      <p:bold r:id="rId66"/>
    </p:embeddedFont>
  </p:embeddedFontLst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62" Type="http://schemas.openxmlformats.org/officeDocument/2006/relationships/font" Target="fonts/RobotoCondensed-bold.fntdata"/><Relationship Id="rId61" Type="http://schemas.openxmlformats.org/officeDocument/2006/relationships/font" Target="fonts/RobotoCondensed-regular.fntdata"/><Relationship Id="rId20" Type="http://schemas.openxmlformats.org/officeDocument/2006/relationships/slide" Target="slides/slide15.xml"/><Relationship Id="rId64" Type="http://schemas.openxmlformats.org/officeDocument/2006/relationships/font" Target="fonts/RobotoCondensed-boldItalic.fntdata"/><Relationship Id="rId63" Type="http://schemas.openxmlformats.org/officeDocument/2006/relationships/font" Target="fonts/RobotoCondensed-italic.fntdata"/><Relationship Id="rId22" Type="http://schemas.openxmlformats.org/officeDocument/2006/relationships/slide" Target="slides/slide17.xml"/><Relationship Id="rId66" Type="http://schemas.openxmlformats.org/officeDocument/2006/relationships/font" Target="fonts/DancingScript-bold.fntdata"/><Relationship Id="rId21" Type="http://schemas.openxmlformats.org/officeDocument/2006/relationships/slide" Target="slides/slide16.xml"/><Relationship Id="rId65" Type="http://schemas.openxmlformats.org/officeDocument/2006/relationships/font" Target="fonts/DancingScript-regular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60" Type="http://schemas.openxmlformats.org/officeDocument/2006/relationships/font" Target="fonts/SourceCodePro-bold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font" Target="fonts/Muli-regular.fntdata"/><Relationship Id="rId52" Type="http://schemas.openxmlformats.org/officeDocument/2006/relationships/slide" Target="slides/slide47.xml"/><Relationship Id="rId11" Type="http://schemas.openxmlformats.org/officeDocument/2006/relationships/slide" Target="slides/slide6.xml"/><Relationship Id="rId55" Type="http://schemas.openxmlformats.org/officeDocument/2006/relationships/font" Target="fonts/Roboto-regular.fntdata"/><Relationship Id="rId10" Type="http://schemas.openxmlformats.org/officeDocument/2006/relationships/slide" Target="slides/slide5.xml"/><Relationship Id="rId54" Type="http://schemas.openxmlformats.org/officeDocument/2006/relationships/font" Target="fonts/Muli-italic.fntdata"/><Relationship Id="rId13" Type="http://schemas.openxmlformats.org/officeDocument/2006/relationships/slide" Target="slides/slide8.xml"/><Relationship Id="rId57" Type="http://schemas.openxmlformats.org/officeDocument/2006/relationships/font" Target="fonts/Roboto-italic.fntdata"/><Relationship Id="rId12" Type="http://schemas.openxmlformats.org/officeDocument/2006/relationships/slide" Target="slides/slide7.xml"/><Relationship Id="rId56" Type="http://schemas.openxmlformats.org/officeDocument/2006/relationships/font" Target="fonts/Roboto-bold.fntdata"/><Relationship Id="rId15" Type="http://schemas.openxmlformats.org/officeDocument/2006/relationships/slide" Target="slides/slide10.xml"/><Relationship Id="rId59" Type="http://schemas.openxmlformats.org/officeDocument/2006/relationships/font" Target="fonts/SourceCodePro-regular.fntdata"/><Relationship Id="rId14" Type="http://schemas.openxmlformats.org/officeDocument/2006/relationships/slide" Target="slides/slide9.xml"/><Relationship Id="rId58" Type="http://schemas.openxmlformats.org/officeDocument/2006/relationships/font" Target="fonts/Robo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00.png>
</file>

<file path=ppt/media/image01.png>
</file>

<file path=ppt/media/image02.png>
</file>

<file path=ppt/media/image03.png>
</file>

<file path=ppt/media/image04.png>
</file>

<file path=ppt/media/image05.jp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 quick introduction in programming and how it evolved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11" name="Shape 2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31" name="Shape 23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Shape 251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2" name="Shape 25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58" name="Shape 25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 quick introduction in programming and how it evolved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76" name="Shape 27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86" name="Shape 2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295" name="Shape 29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05" name="Shape 30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15" name="Shape 31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27" name="Shape 32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ok, let's go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Shape 34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46" name="Shape 34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 quick introduction in programming and how it evolved</a:t>
            </a: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57" name="Shape 357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69" name="Shape 36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Shape 378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79" name="Shape 37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In practice, you need more that booleans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We need to write code which checks whether some conditions are met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Then do some action if they're met and another action if not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The code which checks the conditions doesn't do any action itself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It's just an expression which can be evaluated to TRUE or FALSE =&gt; boolean expression</a:t>
            </a:r>
          </a:p>
          <a:p>
            <a:pPr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For example, in a login when a user enters a username and a password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/>
              <a:t>This is a simpler example:</a:t>
            </a: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Shape 388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89" name="Shape 3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 PHP conditional logic is implemented with the IF STATEMENT</a:t>
            </a: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01" name="Shape 4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Shape 42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25" name="Shape 4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There are two groups of boolean operators: comparison and logical</a:t>
            </a:r>
          </a:p>
          <a:p>
            <a:pPr rtl="0">
              <a:spcBef>
                <a:spcPts val="0"/>
              </a:spcBef>
              <a:buNone/>
            </a:pPr>
            <a:r>
              <a:rPr lang="en"/>
              <a:t>Comparison operators are used to compare two values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You can compare variables, constants or just plain v</a:t>
            </a: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Shape 434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35" name="Shape 43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Shape 44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50" name="Shape 4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topics we'll cover this week</a:t>
            </a: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Shape 45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60" name="Shape 4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Shape 47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71" name="Shape 47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Shape 47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0" name="Shape 4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Shape 485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86" name="Shape 4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496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Shape 497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98" name="Shape 49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Shape 51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11" name="Shape 5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Shape 52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23" name="Shape 52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Shape 532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33" name="Shape 53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a quick introduction in programming and how it evolved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9" name="Shape 9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desktop - enterprises, B2B. Stability, hard regulators</a:t>
            </a:r>
          </a:p>
          <a:p>
            <a:pPr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web - more freedom. Flexibility. Resource sharing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desktop - enterprises, B2B. Stability, hard regulators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web - more freedom. Flexibility. Resource sharing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175" y="685800"/>
            <a:ext cx="6096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hape 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Shape 9"/>
          <p:cNvSpPr/>
          <p:nvPr/>
        </p:nvSpPr>
        <p:spPr>
          <a:xfrm>
            <a:off x="2748000" y="747750"/>
            <a:ext cx="3647999" cy="3647999"/>
          </a:xfrm>
          <a:prstGeom prst="ellipse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" name="Shape 10"/>
          <p:cNvSpPr txBox="1"/>
          <p:nvPr>
            <p:ph type="title"/>
          </p:nvPr>
        </p:nvSpPr>
        <p:spPr>
          <a:xfrm>
            <a:off x="2747950" y="747775"/>
            <a:ext cx="3647999" cy="36479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buNone/>
              <a:defRPr sz="2400"/>
            </a:lvl1pPr>
            <a:lvl2pPr rtl="0">
              <a:spcBef>
                <a:spcPts val="0"/>
              </a:spcBef>
              <a:buNone/>
              <a:defRPr sz="2400"/>
            </a:lvl2pPr>
            <a:lvl3pPr rtl="0">
              <a:spcBef>
                <a:spcPts val="0"/>
              </a:spcBef>
              <a:buNone/>
              <a:defRPr sz="2400"/>
            </a:lvl3pPr>
            <a:lvl4pPr rtl="0">
              <a:spcBef>
                <a:spcPts val="0"/>
              </a:spcBef>
              <a:buNone/>
              <a:defRPr sz="2400"/>
            </a:lvl4pPr>
            <a:lvl5pPr rtl="0">
              <a:spcBef>
                <a:spcPts val="0"/>
              </a:spcBef>
              <a:buNone/>
              <a:defRPr sz="2400"/>
            </a:lvl5pPr>
            <a:lvl6pPr rtl="0">
              <a:spcBef>
                <a:spcPts val="0"/>
              </a:spcBef>
              <a:buNone/>
              <a:defRPr sz="2400"/>
            </a:lvl6pPr>
            <a:lvl7pPr rtl="0">
              <a:spcBef>
                <a:spcPts val="0"/>
              </a:spcBef>
              <a:buNone/>
              <a:defRPr sz="2400"/>
            </a:lvl7pPr>
            <a:lvl8pPr rtl="0">
              <a:spcBef>
                <a:spcPts val="0"/>
              </a:spcBef>
              <a:buNone/>
              <a:defRPr sz="2400"/>
            </a:lvl8pPr>
            <a:lvl9pPr rtl="0">
              <a:spcBef>
                <a:spcPts val="0"/>
              </a:spcBef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ub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Shape 1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Shape 13"/>
          <p:cNvSpPr/>
          <p:nvPr/>
        </p:nvSpPr>
        <p:spPr>
          <a:xfrm>
            <a:off x="2525575" y="525325"/>
            <a:ext cx="4092900" cy="4092900"/>
          </a:xfrm>
          <a:prstGeom prst="diamond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" name="Shape 14"/>
          <p:cNvSpPr txBox="1"/>
          <p:nvPr>
            <p:ph idx="1" type="subTitle"/>
          </p:nvPr>
        </p:nvSpPr>
        <p:spPr>
          <a:xfrm>
            <a:off x="3009350" y="2573875"/>
            <a:ext cx="3086700" cy="20445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 algn="ctr">
              <a:spcBef>
                <a:spcPts val="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15" name="Shape 15"/>
          <p:cNvSpPr txBox="1"/>
          <p:nvPr>
            <p:ph type="title"/>
          </p:nvPr>
        </p:nvSpPr>
        <p:spPr>
          <a:xfrm>
            <a:off x="3048000" y="529375"/>
            <a:ext cx="3048000" cy="204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 algn="ctr">
              <a:spcBef>
                <a:spcPts val="0"/>
              </a:spcBef>
              <a:buNone/>
              <a:defRPr sz="2400"/>
            </a:lvl1pPr>
            <a:lvl2pPr rtl="0">
              <a:spcBef>
                <a:spcPts val="0"/>
              </a:spcBef>
              <a:buNone/>
              <a:defRPr sz="2400"/>
            </a:lvl2pPr>
            <a:lvl3pPr rtl="0">
              <a:spcBef>
                <a:spcPts val="0"/>
              </a:spcBef>
              <a:buNone/>
              <a:defRPr sz="2400"/>
            </a:lvl3pPr>
            <a:lvl4pPr rtl="0">
              <a:spcBef>
                <a:spcPts val="0"/>
              </a:spcBef>
              <a:buNone/>
              <a:defRPr sz="2400"/>
            </a:lvl4pPr>
            <a:lvl5pPr rtl="0">
              <a:spcBef>
                <a:spcPts val="0"/>
              </a:spcBef>
              <a:buNone/>
              <a:defRPr sz="2400"/>
            </a:lvl5pPr>
            <a:lvl6pPr rtl="0">
              <a:spcBef>
                <a:spcPts val="0"/>
              </a:spcBef>
              <a:buNone/>
              <a:defRPr sz="2400"/>
            </a:lvl6pPr>
            <a:lvl7pPr rtl="0">
              <a:spcBef>
                <a:spcPts val="0"/>
              </a:spcBef>
              <a:buNone/>
              <a:defRPr sz="2400"/>
            </a:lvl7pPr>
            <a:lvl8pPr rtl="0">
              <a:spcBef>
                <a:spcPts val="0"/>
              </a:spcBef>
              <a:buNone/>
              <a:defRPr sz="2400"/>
            </a:lvl8pPr>
            <a:lvl9pPr rtl="0">
              <a:spcBef>
                <a:spcPts val="0"/>
              </a:spcBef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Quot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hape 1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Shape 18"/>
          <p:cNvSpPr/>
          <p:nvPr/>
        </p:nvSpPr>
        <p:spPr>
          <a:xfrm>
            <a:off x="150" y="1790100"/>
            <a:ext cx="9144000" cy="15632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1964225" y="2161800"/>
            <a:ext cx="5215499" cy="8198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rtl="0" algn="ctr">
              <a:spcBef>
                <a:spcPts val="0"/>
              </a:spcBef>
              <a:buClr>
                <a:srgbClr val="FFFFFF"/>
              </a:buClr>
              <a:buSzPct val="100000"/>
              <a:buFont typeface="Georgia"/>
              <a:defRPr i="1" sz="1600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+ 1 column">
    <p:bg>
      <p:bgPr>
        <a:solidFill>
          <a:srgbClr val="FFFFFF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Shape 21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Shape 22"/>
          <p:cNvSpPr/>
          <p:nvPr/>
        </p:nvSpPr>
        <p:spPr>
          <a:xfrm>
            <a:off x="2380350" y="0"/>
            <a:ext cx="6763800" cy="51434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" name="Shape 23"/>
          <p:cNvSpPr txBox="1"/>
          <p:nvPr>
            <p:ph type="title"/>
          </p:nvPr>
        </p:nvSpPr>
        <p:spPr>
          <a:xfrm>
            <a:off x="2902775" y="302375"/>
            <a:ext cx="5718600" cy="503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2902950" y="1509475"/>
            <a:ext cx="5718600" cy="312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Clr>
                <a:srgbClr val="FFFFFF"/>
              </a:buClr>
              <a:buSzPct val="83333"/>
              <a:buFont typeface="Muli"/>
              <a:buChar char="➜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SzPct val="75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1 column half">
    <p:bg>
      <p:bgPr>
        <a:solidFill>
          <a:srgbClr val="FFFFFF"/>
        </a:solid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4572000" y="0"/>
            <a:ext cx="4572000" cy="51434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" name="Shape 27"/>
          <p:cNvSpPr txBox="1"/>
          <p:nvPr>
            <p:ph type="title"/>
          </p:nvPr>
        </p:nvSpPr>
        <p:spPr>
          <a:xfrm>
            <a:off x="5128375" y="302375"/>
            <a:ext cx="3493199" cy="503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28" name="Shape 28"/>
          <p:cNvSpPr txBox="1"/>
          <p:nvPr>
            <p:ph idx="1" type="body"/>
          </p:nvPr>
        </p:nvSpPr>
        <p:spPr>
          <a:xfrm>
            <a:off x="5128481" y="1509475"/>
            <a:ext cx="3493199" cy="312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Clr>
                <a:srgbClr val="FFFFFF"/>
              </a:buClr>
              <a:buSzPct val="83333"/>
              <a:buFont typeface="Muli"/>
              <a:buChar char="➜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SzPct val="75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+ 2 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Shape 30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Shape 31"/>
          <p:cNvSpPr/>
          <p:nvPr/>
        </p:nvSpPr>
        <p:spPr>
          <a:xfrm>
            <a:off x="2380350" y="0"/>
            <a:ext cx="6763800" cy="51434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" name="Shape 32"/>
          <p:cNvSpPr txBox="1"/>
          <p:nvPr>
            <p:ph type="title"/>
          </p:nvPr>
        </p:nvSpPr>
        <p:spPr>
          <a:xfrm>
            <a:off x="2902775" y="302375"/>
            <a:ext cx="5718600" cy="503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2902950" y="1509475"/>
            <a:ext cx="2780700" cy="312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buChar char="➜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34" name="Shape 34"/>
          <p:cNvSpPr txBox="1"/>
          <p:nvPr>
            <p:ph idx="2" type="body"/>
          </p:nvPr>
        </p:nvSpPr>
        <p:spPr>
          <a:xfrm>
            <a:off x="5840728" y="1509475"/>
            <a:ext cx="2780700" cy="312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buChar char="➜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+ 3 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Shape 3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Shape 37"/>
          <p:cNvSpPr/>
          <p:nvPr/>
        </p:nvSpPr>
        <p:spPr>
          <a:xfrm>
            <a:off x="2380350" y="0"/>
            <a:ext cx="6763800" cy="51434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" name="Shape 38"/>
          <p:cNvSpPr txBox="1"/>
          <p:nvPr>
            <p:ph idx="1" type="body"/>
          </p:nvPr>
        </p:nvSpPr>
        <p:spPr>
          <a:xfrm>
            <a:off x="2902775" y="1538525"/>
            <a:ext cx="1914900" cy="33869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Clr>
                <a:srgbClr val="FFFFFF"/>
              </a:buClr>
              <a:buFont typeface="Muli"/>
              <a:buChar char="➜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15914" y="1538525"/>
            <a:ext cx="1914900" cy="33869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SzPct val="100000"/>
              <a:defRPr sz="1400"/>
            </a:lvl1pPr>
            <a:lvl2pPr rtl="0">
              <a:spcBef>
                <a:spcPts val="0"/>
              </a:spcBef>
              <a:buSzPct val="100000"/>
              <a:defRPr sz="1400"/>
            </a:lvl2pPr>
            <a:lvl3pPr rtl="0">
              <a:spcBef>
                <a:spcPts val="0"/>
              </a:spcBef>
              <a:buSzPct val="100000"/>
              <a:defRPr sz="1400"/>
            </a:lvl3pPr>
            <a:lvl4pPr rtl="0">
              <a:spcBef>
                <a:spcPts val="0"/>
              </a:spcBef>
              <a:buSzPct val="100000"/>
              <a:defRPr sz="1400"/>
            </a:lvl4pPr>
            <a:lvl5pPr rtl="0">
              <a:spcBef>
                <a:spcPts val="0"/>
              </a:spcBef>
              <a:buSzPct val="100000"/>
              <a:defRPr sz="1400"/>
            </a:lvl5pPr>
            <a:lvl6pPr rtl="0">
              <a:spcBef>
                <a:spcPts val="0"/>
              </a:spcBef>
              <a:buSzPct val="100000"/>
              <a:defRPr sz="1400"/>
            </a:lvl6pPr>
            <a:lvl7pPr rtl="0">
              <a:spcBef>
                <a:spcPts val="0"/>
              </a:spcBef>
              <a:buSzPct val="100000"/>
              <a:defRPr sz="1400"/>
            </a:lvl7pPr>
            <a:lvl8pPr rtl="0">
              <a:spcBef>
                <a:spcPts val="0"/>
              </a:spcBef>
              <a:buSzPct val="100000"/>
              <a:defRPr sz="1400"/>
            </a:lvl8pPr>
            <a:lvl9pPr rtl="0">
              <a:spcBef>
                <a:spcPts val="0"/>
              </a:spcBef>
              <a:buSzPct val="100000"/>
              <a:defRPr sz="1400"/>
            </a:lvl9pPr>
          </a:lstStyle>
          <a:p/>
        </p:txBody>
      </p:sp>
      <p:sp>
        <p:nvSpPr>
          <p:cNvPr id="40" name="Shape 40"/>
          <p:cNvSpPr txBox="1"/>
          <p:nvPr>
            <p:ph idx="3" type="body"/>
          </p:nvPr>
        </p:nvSpPr>
        <p:spPr>
          <a:xfrm>
            <a:off x="6929053" y="1538525"/>
            <a:ext cx="1914900" cy="33869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Clr>
                <a:srgbClr val="FFFFFF"/>
              </a:buClr>
              <a:buFont typeface="Muli"/>
              <a:buChar char="➜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Font typeface="Muli"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41" name="Shape 41"/>
          <p:cNvSpPr txBox="1"/>
          <p:nvPr>
            <p:ph type="title"/>
          </p:nvPr>
        </p:nvSpPr>
        <p:spPr>
          <a:xfrm>
            <a:off x="2902775" y="302375"/>
            <a:ext cx="5718600" cy="503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Shape 43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Shape 44"/>
          <p:cNvSpPr/>
          <p:nvPr/>
        </p:nvSpPr>
        <p:spPr>
          <a:xfrm>
            <a:off x="1190100" y="0"/>
            <a:ext cx="6763800" cy="857400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" name="Shape 45"/>
          <p:cNvSpPr txBox="1"/>
          <p:nvPr>
            <p:ph type="title"/>
          </p:nvPr>
        </p:nvSpPr>
        <p:spPr>
          <a:xfrm>
            <a:off x="1190100" y="302375"/>
            <a:ext cx="6763800" cy="5030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 algn="ctr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Shape 47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Shape 48"/>
          <p:cNvSpPr/>
          <p:nvPr/>
        </p:nvSpPr>
        <p:spPr>
          <a:xfrm>
            <a:off x="1190100" y="4470400"/>
            <a:ext cx="6763800" cy="673199"/>
          </a:xfrm>
          <a:prstGeom prst="rect">
            <a:avLst/>
          </a:prstGeom>
          <a:solidFill>
            <a:srgbClr val="00B2FF">
              <a:alpha val="73330"/>
            </a:srgbClr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" name="Shape 49"/>
          <p:cNvSpPr txBox="1"/>
          <p:nvPr>
            <p:ph idx="1" type="body"/>
          </p:nvPr>
        </p:nvSpPr>
        <p:spPr>
          <a:xfrm>
            <a:off x="1190100" y="4470500"/>
            <a:ext cx="6763800" cy="6731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rtl="0" algn="ctr">
              <a:spcBef>
                <a:spcPts val="360"/>
              </a:spcBef>
              <a:buClr>
                <a:srgbClr val="FFFFFF"/>
              </a:buClr>
              <a:buFont typeface="Muli"/>
              <a:buNone/>
              <a:defRPr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idx="1" type="body"/>
          </p:nvPr>
        </p:nvSpPr>
        <p:spPr>
          <a:xfrm>
            <a:off x="2902950" y="1509475"/>
            <a:ext cx="5718600" cy="31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Clr>
                <a:srgbClr val="FFFFFF"/>
              </a:buClr>
              <a:buSzPct val="83333"/>
              <a:buFont typeface="Muli"/>
              <a:buChar char="➜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Clr>
                <a:srgbClr val="FFFFFF"/>
              </a:buClr>
              <a:buSzPct val="75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Clr>
                <a:srgbClr val="FFFFFF"/>
              </a:buClr>
              <a:buSzPct val="100000"/>
              <a:buFont typeface="Muli"/>
              <a:defRPr sz="24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  <p:sp>
        <p:nvSpPr>
          <p:cNvPr id="6" name="Shape 6"/>
          <p:cNvSpPr txBox="1"/>
          <p:nvPr>
            <p:ph type="title"/>
          </p:nvPr>
        </p:nvSpPr>
        <p:spPr>
          <a:xfrm>
            <a:off x="2902775" y="302375"/>
            <a:ext cx="5718600" cy="503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rtl="0">
              <a:spcBef>
                <a:spcPts val="0"/>
              </a:spcBef>
              <a:buNone/>
              <a:defRPr b="1" sz="18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07.png"/><Relationship Id="rId4" Type="http://schemas.openxmlformats.org/officeDocument/2006/relationships/image" Target="../media/image0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07.png"/><Relationship Id="rId4" Type="http://schemas.openxmlformats.org/officeDocument/2006/relationships/image" Target="../media/image0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0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01.png"/><Relationship Id="rId4" Type="http://schemas.openxmlformats.org/officeDocument/2006/relationships/image" Target="../media/image10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01.png"/><Relationship Id="rId4" Type="http://schemas.openxmlformats.org/officeDocument/2006/relationships/image" Target="../media/image0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1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7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2.png"/><Relationship Id="rId4" Type="http://schemas.openxmlformats.org/officeDocument/2006/relationships/image" Target="../media/image04.png"/><Relationship Id="rId5" Type="http://schemas.openxmlformats.org/officeDocument/2006/relationships/image" Target="../media/image03.png"/><Relationship Id="rId6" Type="http://schemas.openxmlformats.org/officeDocument/2006/relationships/hyperlink" Target="https://en.wikipedia.org/wiki/Buffalo_buffalo_Buffalo_buffalo_buffalo_buffalo_Buffalo_buffalo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/>
        </p:nvSpPr>
        <p:spPr>
          <a:xfrm flipH="1" rot="10800000">
            <a:off x="0" y="-124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54" name="Shape 54"/>
          <p:cNvGrpSpPr/>
          <p:nvPr/>
        </p:nvGrpSpPr>
        <p:grpSpPr>
          <a:xfrm>
            <a:off x="3388800" y="2274825"/>
            <a:ext cx="2366400" cy="593699"/>
            <a:chOff x="0" y="0"/>
            <a:chExt cx="2366400" cy="593699"/>
          </a:xfrm>
        </p:grpSpPr>
        <p:sp>
          <p:nvSpPr>
            <p:cNvPr id="55" name="Shape 55"/>
            <p:cNvSpPr/>
            <p:nvPr/>
          </p:nvSpPr>
          <p:spPr>
            <a:xfrm>
              <a:off x="0" y="0"/>
              <a:ext cx="2366400" cy="5936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id="56" name="Shape 5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6650" y="73800"/>
              <a:ext cx="2171700" cy="4572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/>
        </p:nvSpPr>
        <p:spPr>
          <a:xfrm>
            <a:off x="694025" y="2408400"/>
            <a:ext cx="7707899" cy="23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project/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</a:t>
            </a:r>
            <a:r>
              <a:rPr lang="en" sz="1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index.php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includes/</a:t>
            </a:r>
          </a:p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		</a:t>
            </a:r>
            <a:r>
              <a:rPr lang="en" sz="1200">
                <a:solidFill>
                  <a:srgbClr val="FF00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config.php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	</a:t>
            </a:r>
            <a:r>
              <a:rPr lang="en" sz="1200">
                <a:solidFill>
                  <a:srgbClr val="FF0000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library.php</a:t>
            </a:r>
          </a:p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		</a:t>
            </a:r>
            <a:r>
              <a:rPr lang="en" sz="1200">
                <a:solidFill>
                  <a:srgbClr val="FF0000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database.php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0000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34" name="Shape 134"/>
          <p:cNvSpPr txBox="1"/>
          <p:nvPr/>
        </p:nvSpPr>
        <p:spPr>
          <a:xfrm>
            <a:off x="694025" y="1188325"/>
            <a:ext cx="7792799" cy="1202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FILES</a:t>
            </a:r>
            <a:b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The PHP code must be put inside files with the .php extension</a:t>
            </a:r>
          </a:p>
        </p:txBody>
      </p:sp>
      <p:sp>
        <p:nvSpPr>
          <p:cNvPr id="135" name="Shape 135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PHP SYNTAX</a:t>
            </a:r>
          </a:p>
        </p:txBody>
      </p:sp>
      <p:sp>
        <p:nvSpPr>
          <p:cNvPr id="137" name="Shape 137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/>
        </p:nvSpPr>
        <p:spPr>
          <a:xfrm>
            <a:off x="694025" y="1188325"/>
            <a:ext cx="8243099" cy="1202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OPEN AND CLOSING TAGS</a:t>
            </a:r>
            <a:b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The PHP code must be put between the PHP open and closing tags.</a:t>
            </a:r>
          </a:p>
        </p:txBody>
      </p:sp>
      <p:sp>
        <p:nvSpPr>
          <p:cNvPr id="143" name="Shape 143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4" name="Shape 144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PHP SYNTAX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45" name="Shape 145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6" name="Shape 146"/>
          <p:cNvSpPr txBox="1"/>
          <p:nvPr/>
        </p:nvSpPr>
        <p:spPr>
          <a:xfrm>
            <a:off x="694025" y="2353050"/>
            <a:ext cx="4754400" cy="227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1C02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&lt;html&gt;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1C02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&lt;head&gt;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    </a:t>
            </a:r>
            <a:r>
              <a:rPr lang="en" sz="1200">
                <a:solidFill>
                  <a:srgbClr val="1C02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&lt;title&gt;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PHP Test</a:t>
            </a:r>
            <a:r>
              <a:rPr lang="en" sz="1200">
                <a:solidFill>
                  <a:srgbClr val="1C02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&lt;/title&gt;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1C02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&lt;/head&gt;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1C02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&lt;body&gt;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    &lt;?php </a:t>
            </a:r>
            <a:r>
              <a:rPr lang="en" sz="1200">
                <a:solidFill>
                  <a:srgbClr val="3C4C72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'&lt;p&gt;Hello World&lt;/p&gt;'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 ?&gt; 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1C02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&lt;/body&gt;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1C02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&lt;/html&gt;</a:t>
            </a:r>
          </a:p>
        </p:txBody>
      </p:sp>
      <p:sp>
        <p:nvSpPr>
          <p:cNvPr id="147" name="Shape 147"/>
          <p:cNvSpPr/>
          <p:nvPr/>
        </p:nvSpPr>
        <p:spPr>
          <a:xfrm>
            <a:off x="1268425" y="3781975"/>
            <a:ext cx="570299" cy="291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4316425" y="3781975"/>
            <a:ext cx="280200" cy="291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/>
        </p:nvSpPr>
        <p:spPr>
          <a:xfrm>
            <a:off x="694025" y="1188325"/>
            <a:ext cx="8243099" cy="18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INSTRUCTIONS</a:t>
            </a:r>
            <a:b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Each instruction should end with a semicolon. You can have multiple instructions on a single line, but the best practice is to put one instruction per line.</a:t>
            </a:r>
          </a:p>
        </p:txBody>
      </p:sp>
      <p:sp>
        <p:nvSpPr>
          <p:cNvPr id="154" name="Shape 154"/>
          <p:cNvSpPr txBox="1"/>
          <p:nvPr/>
        </p:nvSpPr>
        <p:spPr>
          <a:xfrm>
            <a:off x="694025" y="3267450"/>
            <a:ext cx="4754400" cy="127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&lt;?php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3C4C72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'&lt;p&gt;Hello World&lt;/p&gt;'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3C4C72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'&lt;p&gt;Welcome to our site!&lt;/p&gt;' 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sp>
        <p:nvSpPr>
          <p:cNvPr id="155" name="Shape 155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Clr>
                <a:schemeClr val="dk1"/>
              </a:buClr>
              <a:buSzPct val="36666"/>
              <a:buFont typeface="Arial"/>
              <a:buNone/>
            </a:pPr>
            <a:r>
              <a:rPr lang="en"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PHP SYNTAX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57" name="Shape 157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3119373" y="3617950"/>
            <a:ext cx="173999" cy="291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3939558" y="3881460"/>
            <a:ext cx="173999" cy="291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/>
        </p:nvSpPr>
        <p:spPr>
          <a:xfrm>
            <a:off x="694025" y="1188325"/>
            <a:ext cx="8243099" cy="185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COMMENTS</a:t>
            </a:r>
            <a:b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</a:b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It is recommended to comment each section of your code which is not straight-forward. </a:t>
            </a:r>
          </a:p>
        </p:txBody>
      </p:sp>
      <p:sp>
        <p:nvSpPr>
          <p:cNvPr id="165" name="Shape 165"/>
          <p:cNvSpPr txBox="1"/>
          <p:nvPr/>
        </p:nvSpPr>
        <p:spPr>
          <a:xfrm>
            <a:off x="694025" y="2734050"/>
            <a:ext cx="3867599" cy="105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// You can comment an entire line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3C4C72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'Hello'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 </a:t>
            </a:r>
            <a:r>
              <a:rPr i="1" lang="en" sz="1200">
                <a:solidFill>
                  <a:srgbClr val="0066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// or just a part of it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sp>
        <p:nvSpPr>
          <p:cNvPr id="166" name="Shape 166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chemeClr val="lt1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PHP SYNTAX</a:t>
            </a:r>
          </a:p>
          <a:p>
            <a:pPr lvl="0" rtl="0" algn="ctr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rgbClr val="FFFFFF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168" name="Shape 168"/>
          <p:cNvSpPr txBox="1"/>
          <p:nvPr/>
        </p:nvSpPr>
        <p:spPr>
          <a:xfrm>
            <a:off x="4808825" y="2734050"/>
            <a:ext cx="3867599" cy="105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/*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You can comment multiple lines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in the same time.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Like this one.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*/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sp>
        <p:nvSpPr>
          <p:cNvPr id="169" name="Shape 169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/>
        </p:nvSpPr>
        <p:spPr>
          <a:xfrm>
            <a:off x="0" y="1943375"/>
            <a:ext cx="9144000" cy="1350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 txBox="1"/>
          <p:nvPr/>
        </p:nvSpPr>
        <p:spPr>
          <a:xfrm>
            <a:off x="0" y="2236525"/>
            <a:ext cx="91440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2. VARIABLES AND CONSTANTS</a:t>
            </a: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PHP VARIABLES</a:t>
            </a:r>
          </a:p>
        </p:txBody>
      </p:sp>
      <p:sp>
        <p:nvSpPr>
          <p:cNvPr id="182" name="Shape 182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3" name="Shape 183"/>
          <p:cNvSpPr txBox="1"/>
          <p:nvPr/>
        </p:nvSpPr>
        <p:spPr>
          <a:xfrm>
            <a:off x="694025" y="1874125"/>
            <a:ext cx="4792499" cy="26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 variable is just a storage area.</a:t>
            </a:r>
            <a:b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</a:b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You put things into your storage areas (variables) so that you can use and manipulate them later in your code.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61111"/>
              <a:buFont typeface="Arial"/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Things you'll usually want to store are numbers and text.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525" y="2070500"/>
            <a:ext cx="2847975" cy="187642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Shape 185"/>
          <p:cNvSpPr txBox="1"/>
          <p:nvPr/>
        </p:nvSpPr>
        <p:spPr>
          <a:xfrm>
            <a:off x="694025" y="1188325"/>
            <a:ext cx="42876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WHAT ARE VARIABLES?</a:t>
            </a:r>
          </a:p>
        </p:txBody>
      </p:sp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1" name="Shape 191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PHP VARIABLES</a:t>
            </a:r>
          </a:p>
        </p:txBody>
      </p:sp>
      <p:sp>
        <p:nvSpPr>
          <p:cNvPr id="192" name="Shape 192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 txBox="1"/>
          <p:nvPr/>
        </p:nvSpPr>
        <p:spPr>
          <a:xfrm>
            <a:off x="694025" y="1743450"/>
            <a:ext cx="3041400" cy="1199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fasttrackit_course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"PHP"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fasttrackit_sessions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12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sp>
        <p:nvSpPr>
          <p:cNvPr id="194" name="Shape 194"/>
          <p:cNvSpPr txBox="1"/>
          <p:nvPr/>
        </p:nvSpPr>
        <p:spPr>
          <a:xfrm>
            <a:off x="694025" y="2884350"/>
            <a:ext cx="2401499" cy="535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Anything missing?</a:t>
            </a:r>
          </a:p>
        </p:txBody>
      </p:sp>
      <p:pic>
        <p:nvPicPr>
          <p:cNvPr id="195" name="Shape 1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11325" y="1437950"/>
            <a:ext cx="4394549" cy="3274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Shape 196"/>
          <p:cNvSpPr txBox="1"/>
          <p:nvPr/>
        </p:nvSpPr>
        <p:spPr>
          <a:xfrm>
            <a:off x="694025" y="1188325"/>
            <a:ext cx="1563299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EXAMPLE</a:t>
            </a:r>
          </a:p>
        </p:txBody>
      </p:sp>
      <p:sp>
        <p:nvSpPr>
          <p:cNvPr id="197" name="Shape 197"/>
          <p:cNvSpPr txBox="1"/>
          <p:nvPr/>
        </p:nvSpPr>
        <p:spPr>
          <a:xfrm>
            <a:off x="694025" y="3343950"/>
            <a:ext cx="3763800" cy="1199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this is how we define variables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fasttrackit_course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"PHP"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b="1"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fasttrackit_sessions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12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3" name="Shape 203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TIPS &amp; TRICKS</a:t>
            </a:r>
          </a:p>
        </p:txBody>
      </p:sp>
      <p:sp>
        <p:nvSpPr>
          <p:cNvPr id="204" name="Shape 204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5" name="Shape 205"/>
          <p:cNvSpPr txBox="1"/>
          <p:nvPr/>
        </p:nvSpPr>
        <p:spPr>
          <a:xfrm>
            <a:off x="694026" y="1188763"/>
            <a:ext cx="7514099" cy="662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KEEP YOUR FILES STRUCTURED</a:t>
            </a:r>
          </a:p>
        </p:txBody>
      </p:sp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800" y="241025"/>
            <a:ext cx="1219200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Shape 207"/>
          <p:cNvSpPr txBox="1"/>
          <p:nvPr/>
        </p:nvSpPr>
        <p:spPr>
          <a:xfrm>
            <a:off x="694025" y="2103600"/>
            <a:ext cx="7707899" cy="3012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php_course/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	your_name/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	week_2/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			potato.html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		style.css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		homework.html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	week_3/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		example_if.php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		example_variables.php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		homework_1.php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			homework_2.php</a:t>
            </a:r>
          </a:p>
        </p:txBody>
      </p:sp>
      <p:pic>
        <p:nvPicPr>
          <p:cNvPr id="208" name="Shape 20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83675" y="1875000"/>
            <a:ext cx="2857500" cy="2857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 txBox="1"/>
          <p:nvPr/>
        </p:nvSpPr>
        <p:spPr>
          <a:xfrm>
            <a:off x="694025" y="1797925"/>
            <a:ext cx="7870800" cy="1274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1. Output "Hello world!" to screen using a variable:</a:t>
            </a:r>
          </a:p>
        </p:txBody>
      </p:sp>
      <p:sp>
        <p:nvSpPr>
          <p:cNvPr id="214" name="Shape 214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5" name="Shape 215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PHP VARIABLES</a:t>
            </a:r>
          </a:p>
        </p:txBody>
      </p:sp>
      <p:sp>
        <p:nvSpPr>
          <p:cNvPr id="216" name="Shape 216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7" name="Shape 217"/>
          <p:cNvSpPr txBox="1"/>
          <p:nvPr/>
        </p:nvSpPr>
        <p:spPr>
          <a:xfrm>
            <a:off x="694025" y="2353050"/>
            <a:ext cx="3041400" cy="1199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$text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"Hello world!"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C4C72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$text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sp>
        <p:nvSpPr>
          <p:cNvPr id="218" name="Shape 218"/>
          <p:cNvSpPr txBox="1"/>
          <p:nvPr/>
        </p:nvSpPr>
        <p:spPr>
          <a:xfrm>
            <a:off x="694025" y="1188325"/>
            <a:ext cx="7870800" cy="10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LET'S TRY IT OUT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/>
        </p:nvSpPr>
        <p:spPr>
          <a:xfrm>
            <a:off x="694025" y="1188325"/>
            <a:ext cx="78708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LET'S TRY IT OUT</a:t>
            </a:r>
          </a:p>
        </p:txBody>
      </p:sp>
      <p:sp>
        <p:nvSpPr>
          <p:cNvPr id="224" name="Shape 224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5" name="Shape 225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PHP VARIABLES</a:t>
            </a:r>
          </a:p>
        </p:txBody>
      </p:sp>
      <p:sp>
        <p:nvSpPr>
          <p:cNvPr id="226" name="Shape 226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7" name="Shape 227"/>
          <p:cNvSpPr txBox="1"/>
          <p:nvPr/>
        </p:nvSpPr>
        <p:spPr>
          <a:xfrm>
            <a:off x="694025" y="3191250"/>
            <a:ext cx="3041400" cy="1199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$students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10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sp>
        <p:nvSpPr>
          <p:cNvPr id="228" name="Shape 228"/>
          <p:cNvSpPr txBox="1"/>
          <p:nvPr/>
        </p:nvSpPr>
        <p:spPr>
          <a:xfrm>
            <a:off x="694025" y="1797925"/>
            <a:ext cx="7870800" cy="1274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2. Output the number of students enrolled in the FastTrackIT course. The result should be a page with this text: "There are 10 students in the PHP course". Start with a file containing the following code: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/>
        </p:nvSpPr>
        <p:spPr>
          <a:xfrm>
            <a:off x="779650" y="1396425"/>
            <a:ext cx="7540800" cy="533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COURSE 2 WAS ABOUT:</a:t>
            </a:r>
          </a:p>
        </p:txBody>
      </p:sp>
      <p:sp>
        <p:nvSpPr>
          <p:cNvPr id="62" name="Shape 62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3" name="Shape 63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LET'S RECAP</a:t>
            </a:r>
          </a:p>
        </p:txBody>
      </p:sp>
      <p:sp>
        <p:nvSpPr>
          <p:cNvPr id="64" name="Shape 64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5" name="Shape 65"/>
          <p:cNvSpPr txBox="1"/>
          <p:nvPr/>
        </p:nvSpPr>
        <p:spPr>
          <a:xfrm>
            <a:off x="779650" y="2082225"/>
            <a:ext cx="7540800" cy="2166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✦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Notes on markup languages &amp; styling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✦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HTML - introduction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✦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CSS - introduction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✦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Version Control Systems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✦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GIT</a:t>
            </a:r>
          </a:p>
        </p:txBody>
      </p:sp>
    </p:spTree>
  </p:cSld>
  <p:clrMapOvr>
    <a:masterClrMapping/>
  </p:clrMapOvr>
  <p:transition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PHP CONSTANTS</a:t>
            </a:r>
          </a:p>
        </p:txBody>
      </p:sp>
      <p:sp>
        <p:nvSpPr>
          <p:cNvPr id="235" name="Shape 235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6" name="Shape 236"/>
          <p:cNvSpPr txBox="1"/>
          <p:nvPr/>
        </p:nvSpPr>
        <p:spPr>
          <a:xfrm>
            <a:off x="694025" y="1264525"/>
            <a:ext cx="7928999" cy="930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 constant is just like a variable but it cannot have its value changed during program execution.</a:t>
            </a:r>
          </a:p>
        </p:txBody>
      </p:sp>
      <p:sp>
        <p:nvSpPr>
          <p:cNvPr id="237" name="Shape 237"/>
          <p:cNvSpPr txBox="1"/>
          <p:nvPr/>
        </p:nvSpPr>
        <p:spPr>
          <a:xfrm>
            <a:off x="694025" y="2274450"/>
            <a:ext cx="7882500" cy="9308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this is how we define constants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0000A2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define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C5060B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'COURSE'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, </a:t>
            </a:r>
            <a:r>
              <a:rPr lang="en" sz="1200">
                <a:solidFill>
                  <a:srgbClr val="036A07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"Web development with PHP"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A2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define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C5060B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'STUDENTS_COUNT'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, </a:t>
            </a:r>
            <a:r>
              <a:rPr lang="en" sz="1200">
                <a:solidFill>
                  <a:srgbClr val="0000CD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10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highlight>
                <a:srgbClr val="FFFFFF"/>
              </a:highlight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.. and this is how we use them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3C4C72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C5060B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COURSE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sp>
        <p:nvSpPr>
          <p:cNvPr id="238" name="Shape 238"/>
          <p:cNvSpPr txBox="1"/>
          <p:nvPr/>
        </p:nvSpPr>
        <p:spPr>
          <a:xfrm>
            <a:off x="694025" y="4160125"/>
            <a:ext cx="7928999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So, when to use constants and when variables?</a:t>
            </a:r>
          </a:p>
        </p:txBody>
      </p:sp>
    </p:spTree>
  </p:cSld>
  <p:clrMapOvr>
    <a:masterClrMapping/>
  </p:clrMapOvr>
  <p:transition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4" name="Shape 244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TIPS &amp; TRICKS</a:t>
            </a:r>
          </a:p>
        </p:txBody>
      </p:sp>
      <p:sp>
        <p:nvSpPr>
          <p:cNvPr id="245" name="Shape 245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" name="Shape 246"/>
          <p:cNvSpPr txBox="1"/>
          <p:nvPr/>
        </p:nvSpPr>
        <p:spPr>
          <a:xfrm>
            <a:off x="694026" y="1188763"/>
            <a:ext cx="7514099" cy="662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USE MEANINGFUL NAMES</a:t>
            </a:r>
          </a:p>
        </p:txBody>
      </p:sp>
      <p:pic>
        <p:nvPicPr>
          <p:cNvPr id="247" name="Shape 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800" y="241025"/>
            <a:ext cx="1219200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Shape 248"/>
          <p:cNvSpPr txBox="1"/>
          <p:nvPr/>
        </p:nvSpPr>
        <p:spPr>
          <a:xfrm>
            <a:off x="694025" y="1819650"/>
            <a:ext cx="6020399" cy="23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</a:p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not very good naming</a:t>
            </a:r>
            <a:b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$total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10</a:t>
            </a: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0000A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define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C5060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'NAME'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"Web development with PHP"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better naming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$students_count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10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" sz="1200">
                <a:solidFill>
                  <a:srgbClr val="0000A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define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C5060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'COURSE_NAME'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,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"Web development with PHP"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pic>
        <p:nvPicPr>
          <p:cNvPr id="249" name="Shape 24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8675" y="1856300"/>
            <a:ext cx="2512252" cy="2344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/>
        </p:nvSpPr>
        <p:spPr>
          <a:xfrm>
            <a:off x="0" y="1943375"/>
            <a:ext cx="9144000" cy="1350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5" name="Shape 255"/>
          <p:cNvSpPr txBox="1"/>
          <p:nvPr/>
        </p:nvSpPr>
        <p:spPr>
          <a:xfrm>
            <a:off x="0" y="2236525"/>
            <a:ext cx="91440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3. OPERATORS</a:t>
            </a:r>
          </a:p>
        </p:txBody>
      </p:sp>
    </p:spTree>
  </p:cSld>
  <p:clrMapOvr>
    <a:masterClrMapping/>
  </p:clrMapOvr>
  <p:transition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/>
          <p:nvPr/>
        </p:nvSpPr>
        <p:spPr>
          <a:xfrm>
            <a:off x="694025" y="2198250"/>
            <a:ext cx="8347799" cy="2674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$course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we get an error, we try to print a variable that doesn't exist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$course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"Web development"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$course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$course contains "Web development"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$course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"Web development with PHP"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$course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$course is now "Web development with PHP"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61" name="Shape 261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2" name="Shape 262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ASSIGNMENT OPERATORS</a:t>
            </a:r>
          </a:p>
        </p:txBody>
      </p:sp>
      <p:sp>
        <p:nvSpPr>
          <p:cNvPr id="263" name="Shape 263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4" name="Shape 264"/>
          <p:cNvSpPr txBox="1"/>
          <p:nvPr/>
        </p:nvSpPr>
        <p:spPr>
          <a:xfrm>
            <a:off x="694025" y="1264525"/>
            <a:ext cx="7928999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Using assignment operator ("="), you can set (or change) the value of a variable. If the variable doesn't exist, it is created on the spot.</a:t>
            </a:r>
          </a:p>
        </p:txBody>
      </p:sp>
    </p:spTree>
  </p:cSld>
  <p:clrMapOvr>
    <a:masterClrMapping/>
  </p:clrMapOvr>
  <p:transition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0" name="Shape 270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CONCATENATION</a:t>
            </a:r>
          </a:p>
        </p:txBody>
      </p:sp>
      <p:sp>
        <p:nvSpPr>
          <p:cNvPr id="271" name="Shape 271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2" name="Shape 272"/>
          <p:cNvSpPr txBox="1"/>
          <p:nvPr/>
        </p:nvSpPr>
        <p:spPr>
          <a:xfrm>
            <a:off x="694025" y="1264525"/>
            <a:ext cx="7928999" cy="9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Concatenation (".") is the text manipulation method when you join two or more texts together.</a:t>
            </a:r>
          </a:p>
        </p:txBody>
      </p:sp>
      <p:sp>
        <p:nvSpPr>
          <p:cNvPr id="273" name="Shape 273"/>
          <p:cNvSpPr txBox="1"/>
          <p:nvPr/>
        </p:nvSpPr>
        <p:spPr>
          <a:xfrm>
            <a:off x="694025" y="2198250"/>
            <a:ext cx="8347799" cy="2674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$maker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"Ford"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$model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"Escort"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$car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$maker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$model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$car contains "FordEscort"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$car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$maker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 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$model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$car contains "Ford Escort"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"I drive a 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$car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"I drive a Ford Escort"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"I drive a 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$maker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 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$model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"I drive a Ford Escort"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ransition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79" name="Shape 279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CONCATENATION</a:t>
            </a:r>
          </a:p>
        </p:txBody>
      </p:sp>
      <p:sp>
        <p:nvSpPr>
          <p:cNvPr id="280" name="Shape 280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1" name="Shape 281"/>
          <p:cNvSpPr txBox="1"/>
          <p:nvPr/>
        </p:nvSpPr>
        <p:spPr>
          <a:xfrm>
            <a:off x="694025" y="1741050"/>
            <a:ext cx="7998599" cy="14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$count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10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'There are $count students in the room today'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"There are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$count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students in the room today"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'There are '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$count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.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 students in the room today'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282" name="Shape 282"/>
          <p:cNvSpPr txBox="1"/>
          <p:nvPr/>
        </p:nvSpPr>
        <p:spPr>
          <a:xfrm>
            <a:off x="694025" y="1112125"/>
            <a:ext cx="79289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LET'S TRY SOMETHING ELSE</a:t>
            </a:r>
          </a:p>
        </p:txBody>
      </p:sp>
      <p:sp>
        <p:nvSpPr>
          <p:cNvPr id="283" name="Shape 283"/>
          <p:cNvSpPr txBox="1"/>
          <p:nvPr/>
        </p:nvSpPr>
        <p:spPr>
          <a:xfrm>
            <a:off x="694025" y="3321925"/>
            <a:ext cx="7928999" cy="1624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TWO THINGS TO REMEMBER</a:t>
            </a:r>
            <a:b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1. Variables inside double quotes are replaced by their value.</a:t>
            </a:r>
            <a:b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2. PHP converts number to text when you try to concatenate them.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 txBox="1"/>
          <p:nvPr/>
        </p:nvSpPr>
        <p:spPr>
          <a:xfrm>
            <a:off x="694025" y="1741050"/>
            <a:ext cx="7998599" cy="29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$b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3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$d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$sum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+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$b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$sum is 3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$sum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$sum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+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$sum is 6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i="1" sz="1200">
              <a:solidFill>
                <a:srgbClr val="0066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$sum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+=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$d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$sum is 10 (identical with $sum = $sum + $d)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i="1" sz="1200">
              <a:solidFill>
                <a:srgbClr val="0066FF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sp>
        <p:nvSpPr>
          <p:cNvPr id="289" name="Shape 289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0" name="Shape 290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MATHEMATICAL OPERATORS</a:t>
            </a:r>
          </a:p>
        </p:txBody>
      </p:sp>
      <p:sp>
        <p:nvSpPr>
          <p:cNvPr id="291" name="Shape 291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2" name="Shape 292"/>
          <p:cNvSpPr txBox="1"/>
          <p:nvPr/>
        </p:nvSpPr>
        <p:spPr>
          <a:xfrm>
            <a:off x="694025" y="1112125"/>
            <a:ext cx="79289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ADDITION</a:t>
            </a:r>
          </a:p>
        </p:txBody>
      </p:sp>
    </p:spTree>
  </p:cSld>
  <p:clrMapOvr>
    <a:masterClrMapping/>
  </p:clrMapOvr>
  <p:transition spd="slow">
    <p:cut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8" name="Shape 298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MATHEMATICAL OPERATORS</a:t>
            </a:r>
          </a:p>
        </p:txBody>
      </p:sp>
      <p:sp>
        <p:nvSpPr>
          <p:cNvPr id="299" name="Shape 299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0" name="Shape 300"/>
          <p:cNvSpPr txBox="1"/>
          <p:nvPr/>
        </p:nvSpPr>
        <p:spPr>
          <a:xfrm>
            <a:off x="694025" y="1741050"/>
            <a:ext cx="7998599" cy="16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$students_in_the_room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13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$students_not_present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$students_in_other_courses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30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$students_php_text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"Students in the PHP course: 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$students_total_text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"Total FastTrackIT students: 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01" name="Shape 301"/>
          <p:cNvSpPr txBox="1"/>
          <p:nvPr/>
        </p:nvSpPr>
        <p:spPr>
          <a:xfrm>
            <a:off x="694025" y="1112125"/>
            <a:ext cx="79289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LET'S DO AN EXERCISE</a:t>
            </a:r>
          </a:p>
        </p:txBody>
      </p:sp>
      <p:sp>
        <p:nvSpPr>
          <p:cNvPr id="302" name="Shape 302"/>
          <p:cNvSpPr txBox="1"/>
          <p:nvPr/>
        </p:nvSpPr>
        <p:spPr>
          <a:xfrm>
            <a:off x="694025" y="3550525"/>
            <a:ext cx="8173800" cy="13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1. Compute and print the number of </a:t>
            </a:r>
            <a:r>
              <a:rPr lang="en" sz="1800">
                <a:solidFill>
                  <a:srgbClr val="66666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$students_in_php_course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with the message </a:t>
            </a:r>
            <a:r>
              <a:rPr i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"Students in the PHP course: "</a:t>
            </a: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before the value.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2. Similarly, 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compute and print the number of </a:t>
            </a: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$students_in_all_courses</a:t>
            </a:r>
          </a:p>
        </p:txBody>
      </p:sp>
    </p:spTree>
  </p:cSld>
  <p:clrMapOvr>
    <a:masterClrMapping/>
  </p:clrMapOvr>
  <p:transition spd="slow">
    <p:cut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/>
          <p:nvPr/>
        </p:nvSpPr>
        <p:spPr>
          <a:xfrm>
            <a:off x="694025" y="2122050"/>
            <a:ext cx="7998599" cy="27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$students_in_the_room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$students_in_php_course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$students_not_present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$hands_in_the_room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$students_in_the_room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*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How do you count the number of sheep in a herd?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$number_of_sheep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$number_of_sheep_feet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4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sp>
        <p:nvSpPr>
          <p:cNvPr id="308" name="Shape 308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09" name="Shape 309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MATHEMATICAL OPERATORS</a:t>
            </a:r>
          </a:p>
        </p:txBody>
      </p:sp>
      <p:sp>
        <p:nvSpPr>
          <p:cNvPr id="310" name="Shape 310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1" name="Shape 311"/>
          <p:cNvSpPr txBox="1"/>
          <p:nvPr/>
        </p:nvSpPr>
        <p:spPr>
          <a:xfrm>
            <a:off x="694025" y="1112125"/>
            <a:ext cx="79289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SUBTRACTION, MULTIPLICATION, DIVISION</a:t>
            </a:r>
          </a:p>
        </p:txBody>
      </p:sp>
      <p:sp>
        <p:nvSpPr>
          <p:cNvPr id="312" name="Shape 312"/>
          <p:cNvSpPr txBox="1"/>
          <p:nvPr/>
        </p:nvSpPr>
        <p:spPr>
          <a:xfrm>
            <a:off x="694025" y="1645525"/>
            <a:ext cx="7928999" cy="530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Similarly with addition, you can make all kind of mathematical operations.</a:t>
            </a:r>
          </a:p>
        </p:txBody>
      </p:sp>
    </p:spTree>
  </p:cSld>
  <p:clrMapOvr>
    <a:masterClrMapping/>
  </p:clrMapOvr>
  <p:transition spd="slow">
    <p:cut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Shape 317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8" name="Shape 318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MATHEMATICAL OPERATORS</a:t>
            </a:r>
          </a:p>
        </p:txBody>
      </p:sp>
      <p:sp>
        <p:nvSpPr>
          <p:cNvPr id="319" name="Shape 319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0" name="Shape 320"/>
          <p:cNvSpPr txBox="1"/>
          <p:nvPr/>
        </p:nvSpPr>
        <p:spPr>
          <a:xfrm>
            <a:off x="694025" y="1817250"/>
            <a:ext cx="1959300" cy="14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 + 3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 + 3 - 1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 + 1 * 4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21" name="Shape 321"/>
          <p:cNvSpPr txBox="1"/>
          <p:nvPr/>
        </p:nvSpPr>
        <p:spPr>
          <a:xfrm>
            <a:off x="694025" y="1112125"/>
            <a:ext cx="79289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LET'S PLAY AROUND WITH BASIC OPERATIONS</a:t>
            </a:r>
          </a:p>
        </p:txBody>
      </p:sp>
      <p:sp>
        <p:nvSpPr>
          <p:cNvPr id="322" name="Shape 322"/>
          <p:cNvSpPr txBox="1"/>
          <p:nvPr/>
        </p:nvSpPr>
        <p:spPr>
          <a:xfrm>
            <a:off x="694025" y="3550525"/>
            <a:ext cx="7928999" cy="133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Determine and print the results in the form: 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i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The result for "[formula]" is [result] and it is correct!</a:t>
            </a:r>
          </a:p>
        </p:txBody>
      </p:sp>
      <p:sp>
        <p:nvSpPr>
          <p:cNvPr id="323" name="Shape 323"/>
          <p:cNvSpPr txBox="1"/>
          <p:nvPr/>
        </p:nvSpPr>
        <p:spPr>
          <a:xfrm>
            <a:off x="3361025" y="1817250"/>
            <a:ext cx="1959300" cy="14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(2 + 1) * 4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3 - 2 / 2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(6 - 2) / 2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6180425" y="1817250"/>
            <a:ext cx="2630999" cy="14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 + 2 + 2 + 2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(1 - 2) * 3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7 / 4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00B2F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/>
          <p:nvPr/>
        </p:nvSpPr>
        <p:spPr>
          <a:xfrm>
            <a:off x="-25" y="823975"/>
            <a:ext cx="9144000" cy="11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WEB DEVELOPMENT WITH PHP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24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COURSE #03</a:t>
            </a:r>
          </a:p>
        </p:txBody>
      </p:sp>
      <p:sp>
        <p:nvSpPr>
          <p:cNvPr id="71" name="Shape 71"/>
          <p:cNvSpPr/>
          <p:nvPr/>
        </p:nvSpPr>
        <p:spPr>
          <a:xfrm>
            <a:off x="0" y="2560125"/>
            <a:ext cx="9144000" cy="25835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2" name="Shape 72"/>
          <p:cNvGrpSpPr/>
          <p:nvPr/>
        </p:nvGrpSpPr>
        <p:grpSpPr>
          <a:xfrm>
            <a:off x="3388775" y="3432250"/>
            <a:ext cx="2366400" cy="593699"/>
            <a:chOff x="0" y="0"/>
            <a:chExt cx="2366400" cy="593699"/>
          </a:xfrm>
        </p:grpSpPr>
        <p:sp>
          <p:nvSpPr>
            <p:cNvPr id="73" name="Shape 73"/>
            <p:cNvSpPr/>
            <p:nvPr/>
          </p:nvSpPr>
          <p:spPr>
            <a:xfrm>
              <a:off x="0" y="0"/>
              <a:ext cx="2366400" cy="5936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pic>
          <p:nvPicPr>
            <p:cNvPr id="74" name="Shape 74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106650" y="73800"/>
              <a:ext cx="2171700" cy="4572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p:transition spd="slow">
    <p:cut/>
  </p:transition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/>
          <p:nvPr/>
        </p:nvSpPr>
        <p:spPr>
          <a:xfrm>
            <a:off x="694025" y="1664850"/>
            <a:ext cx="7998599" cy="1033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1.75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$b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1.25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sp>
        <p:nvSpPr>
          <p:cNvPr id="330" name="Shape 330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1" name="Shape 331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MATHEMATICAL OPERATORS</a:t>
            </a:r>
          </a:p>
        </p:txBody>
      </p:sp>
      <p:sp>
        <p:nvSpPr>
          <p:cNvPr id="332" name="Shape 332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33" name="Shape 333"/>
          <p:cNvSpPr txBox="1"/>
          <p:nvPr/>
        </p:nvSpPr>
        <p:spPr>
          <a:xfrm>
            <a:off x="694025" y="1112125"/>
            <a:ext cx="79289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FLOATING POINTS</a:t>
            </a:r>
          </a:p>
        </p:txBody>
      </p:sp>
      <p:sp>
        <p:nvSpPr>
          <p:cNvPr id="334" name="Shape 334"/>
          <p:cNvSpPr txBox="1"/>
          <p:nvPr/>
        </p:nvSpPr>
        <p:spPr>
          <a:xfrm>
            <a:off x="694025" y="2636125"/>
            <a:ext cx="7928999" cy="530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We can apply all previous operations on these as well! Let’s try it!</a:t>
            </a:r>
          </a:p>
        </p:txBody>
      </p:sp>
      <p:sp>
        <p:nvSpPr>
          <p:cNvPr id="335" name="Shape 335"/>
          <p:cNvSpPr txBox="1"/>
          <p:nvPr/>
        </p:nvSpPr>
        <p:spPr>
          <a:xfrm>
            <a:off x="694025" y="3036450"/>
            <a:ext cx="1963500" cy="1033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+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$b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-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$b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36" name="Shape 336"/>
          <p:cNvSpPr txBox="1"/>
          <p:nvPr/>
        </p:nvSpPr>
        <p:spPr>
          <a:xfrm>
            <a:off x="694025" y="4083925"/>
            <a:ext cx="7928999" cy="530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Notice that we do not have to tell PHP that we are using floating numbers, he already knows it!</a:t>
            </a:r>
          </a:p>
        </p:txBody>
      </p:sp>
      <p:sp>
        <p:nvSpPr>
          <p:cNvPr id="337" name="Shape 337"/>
          <p:cNvSpPr txBox="1"/>
          <p:nvPr/>
        </p:nvSpPr>
        <p:spPr>
          <a:xfrm>
            <a:off x="3513425" y="3036450"/>
            <a:ext cx="1963500" cy="954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*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$b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$b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ransition spd="slow">
    <p:cut/>
  </p:transition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/>
          <p:nvPr/>
        </p:nvSpPr>
        <p:spPr>
          <a:xfrm>
            <a:off x="0" y="1943375"/>
            <a:ext cx="9144000" cy="1350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3" name="Shape 343"/>
          <p:cNvSpPr txBox="1"/>
          <p:nvPr/>
        </p:nvSpPr>
        <p:spPr>
          <a:xfrm>
            <a:off x="0" y="2312725"/>
            <a:ext cx="91440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4. PHP CONDITIONAL STATEMENTS AND OPERATORS</a:t>
            </a:r>
          </a:p>
        </p:txBody>
      </p:sp>
    </p:spTree>
  </p:cSld>
  <p:clrMapOvr>
    <a:masterClrMapping/>
  </p:clrMapOvr>
  <p:transition spd="slow">
    <p:cut/>
  </p:transition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Shape 348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9" name="Shape 349"/>
          <p:cNvSpPr txBox="1"/>
          <p:nvPr/>
        </p:nvSpPr>
        <p:spPr>
          <a:xfrm>
            <a:off x="694025" y="1938700"/>
            <a:ext cx="3867599" cy="2674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Features of programming languages which perform different computations or actions depending on whether a programmer-specified condition evaluates to true or false.</a:t>
            </a:r>
          </a:p>
        </p:txBody>
      </p:sp>
      <p:sp>
        <p:nvSpPr>
          <p:cNvPr id="350" name="Shape 350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IT DICTIONARY</a:t>
            </a:r>
          </a:p>
        </p:txBody>
      </p:sp>
      <p:sp>
        <p:nvSpPr>
          <p:cNvPr id="351" name="Shape 351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52" name="Shape 352"/>
          <p:cNvSpPr txBox="1"/>
          <p:nvPr/>
        </p:nvSpPr>
        <p:spPr>
          <a:xfrm>
            <a:off x="694026" y="1341163"/>
            <a:ext cx="7514099" cy="662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CONDITIONAL STATEMENTS</a:t>
            </a:r>
          </a:p>
        </p:txBody>
      </p:sp>
      <p:pic>
        <p:nvPicPr>
          <p:cNvPr id="353" name="Shape 3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800" y="171200"/>
            <a:ext cx="1219200" cy="121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4" name="Shape 3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3075" y="1441075"/>
            <a:ext cx="3162300" cy="30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0" name="Shape 360"/>
          <p:cNvSpPr txBox="1"/>
          <p:nvPr/>
        </p:nvSpPr>
        <p:spPr>
          <a:xfrm>
            <a:off x="694025" y="1938700"/>
            <a:ext cx="7830900" cy="144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 boolean is a variable with 2 possible values: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●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TRUE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●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FALSE</a:t>
            </a:r>
          </a:p>
        </p:txBody>
      </p:sp>
      <p:sp>
        <p:nvSpPr>
          <p:cNvPr id="361" name="Shape 361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IT DICTIONARY</a:t>
            </a:r>
          </a:p>
        </p:txBody>
      </p:sp>
      <p:sp>
        <p:nvSpPr>
          <p:cNvPr id="362" name="Shape 362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3" name="Shape 363"/>
          <p:cNvSpPr txBox="1"/>
          <p:nvPr/>
        </p:nvSpPr>
        <p:spPr>
          <a:xfrm>
            <a:off x="694026" y="1341163"/>
            <a:ext cx="7514099" cy="662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BOOLEAN VARIABLES</a:t>
            </a:r>
          </a:p>
        </p:txBody>
      </p:sp>
      <p:pic>
        <p:nvPicPr>
          <p:cNvPr id="364" name="Shape 3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800" y="171200"/>
            <a:ext cx="1219200" cy="1219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Shape 365"/>
          <p:cNvSpPr txBox="1"/>
          <p:nvPr/>
        </p:nvSpPr>
        <p:spPr>
          <a:xfrm>
            <a:off x="779650" y="3412522"/>
            <a:ext cx="7540800" cy="13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3000">
                <a:solidFill>
                  <a:srgbClr val="B7B7B7"/>
                </a:solidFill>
                <a:latin typeface="Dancing Script"/>
                <a:ea typeface="Dancing Script"/>
                <a:cs typeface="Dancing Script"/>
                <a:sym typeface="Dancing Script"/>
              </a:rPr>
              <a:t>" The best thing about a boolean is even if you are wrong, you are only off by a bit. " </a:t>
            </a:r>
          </a:p>
        </p:txBody>
      </p:sp>
      <p:pic>
        <p:nvPicPr>
          <p:cNvPr id="366" name="Shape 36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505824" y="4144667"/>
            <a:ext cx="702300" cy="70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2" name="Shape 372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BOOLEAN EXPRESSIONS</a:t>
            </a:r>
          </a:p>
        </p:txBody>
      </p:sp>
      <p:sp>
        <p:nvSpPr>
          <p:cNvPr id="373" name="Shape 373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4" name="Shape 374"/>
          <p:cNvSpPr txBox="1"/>
          <p:nvPr/>
        </p:nvSpPr>
        <p:spPr>
          <a:xfrm>
            <a:off x="694025" y="3188850"/>
            <a:ext cx="7230900" cy="1478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$username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"admin"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$is_admin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$username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"admin"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$is_admin is set to TRUE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$is_member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$username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"member"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$is_member is set to FALSE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75" name="Shape 375"/>
          <p:cNvSpPr txBox="1"/>
          <p:nvPr/>
        </p:nvSpPr>
        <p:spPr>
          <a:xfrm>
            <a:off x="694025" y="1188325"/>
            <a:ext cx="7928999" cy="1287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To write the conditions for conditional statements, we need more than boolean variables, we need boolean expressions. A boolean expression is a sequence of code which PHP can evaluate to TRUE or FALSE.</a:t>
            </a:r>
          </a:p>
        </p:txBody>
      </p:sp>
      <p:sp>
        <p:nvSpPr>
          <p:cNvPr id="376" name="Shape 376"/>
          <p:cNvSpPr txBox="1"/>
          <p:nvPr/>
        </p:nvSpPr>
        <p:spPr>
          <a:xfrm>
            <a:off x="694025" y="2559925"/>
            <a:ext cx="79289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LET'S SEE AN EXAMPLE</a:t>
            </a:r>
          </a:p>
        </p:txBody>
      </p:sp>
    </p:spTree>
  </p:cSld>
  <p:clrMapOvr>
    <a:masterClrMapping/>
  </p:clrMapOvr>
  <p:transition spd="slow">
    <p:cut/>
  </p:transition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Shape 381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82" name="Shape 382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IF STATEMENTS</a:t>
            </a:r>
          </a:p>
        </p:txBody>
      </p:sp>
      <p:sp>
        <p:nvSpPr>
          <p:cNvPr id="383" name="Shape 383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84" name="Shape 384"/>
          <p:cNvPicPr preferRelativeResize="0"/>
          <p:nvPr/>
        </p:nvPicPr>
        <p:blipFill rotWithShape="1">
          <a:blip r:embed="rId3">
            <a:alphaModFix/>
          </a:blip>
          <a:srcRect b="0" l="12592" r="12585" t="0"/>
          <a:stretch/>
        </p:blipFill>
        <p:spPr>
          <a:xfrm>
            <a:off x="6310825" y="2163825"/>
            <a:ext cx="2130748" cy="1601875"/>
          </a:xfrm>
          <a:prstGeom prst="rect">
            <a:avLst/>
          </a:prstGeom>
          <a:noFill/>
          <a:ln>
            <a:noFill/>
          </a:ln>
        </p:spPr>
      </p:pic>
      <p:sp>
        <p:nvSpPr>
          <p:cNvPr id="385" name="Shape 385"/>
          <p:cNvSpPr txBox="1"/>
          <p:nvPr/>
        </p:nvSpPr>
        <p:spPr>
          <a:xfrm>
            <a:off x="694025" y="1188325"/>
            <a:ext cx="37256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SYNTAX OF IF STATEMENTS</a:t>
            </a:r>
          </a:p>
        </p:txBody>
      </p:sp>
      <p:sp>
        <p:nvSpPr>
          <p:cNvPr id="386" name="Shape 386"/>
          <p:cNvSpPr txBox="1"/>
          <p:nvPr/>
        </p:nvSpPr>
        <p:spPr>
          <a:xfrm>
            <a:off x="694025" y="1969650"/>
            <a:ext cx="5466899" cy="14783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8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condition</a:t>
            </a: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{</a:t>
            </a:r>
            <a:b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i="1" lang="en" sz="18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action when condition is TRUE</a:t>
            </a:r>
            <a:b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else</a:t>
            </a: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{</a:t>
            </a:r>
            <a:b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</a:t>
            </a:r>
            <a:r>
              <a:rPr i="1" lang="en" sz="18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action when condition is FALSE</a:t>
            </a:r>
            <a:b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8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</a:p>
        </p:txBody>
      </p:sp>
    </p:spTree>
  </p:cSld>
  <p:clrMapOvr>
    <a:masterClrMapping/>
  </p:clrMapOvr>
  <p:transition spd="slow">
    <p:cut/>
  </p:transition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Shape 391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2" name="Shape 392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IF STATEMENTS</a:t>
            </a:r>
          </a:p>
        </p:txBody>
      </p:sp>
      <p:sp>
        <p:nvSpPr>
          <p:cNvPr id="393" name="Shape 393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94" name="Shape 394"/>
          <p:cNvSpPr txBox="1"/>
          <p:nvPr/>
        </p:nvSpPr>
        <p:spPr>
          <a:xfrm>
            <a:off x="694025" y="1741050"/>
            <a:ext cx="4628999" cy="2097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in its simplest form, we can omit the "else"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$username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"admin"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"You are allowed to see this."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</a:p>
          <a:p>
            <a:pPr lv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example with "if" and "else"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$username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"admin"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"You are allowed to see this."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"You are not allowed to see this."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</p:txBody>
      </p:sp>
      <p:sp>
        <p:nvSpPr>
          <p:cNvPr id="395" name="Shape 395"/>
          <p:cNvSpPr txBox="1"/>
          <p:nvPr/>
        </p:nvSpPr>
        <p:spPr>
          <a:xfrm>
            <a:off x="694025" y="1159750"/>
            <a:ext cx="37256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EXAMPLE</a:t>
            </a:r>
          </a:p>
        </p:txBody>
      </p:sp>
      <p:sp>
        <p:nvSpPr>
          <p:cNvPr id="396" name="Shape 396"/>
          <p:cNvSpPr txBox="1"/>
          <p:nvPr/>
        </p:nvSpPr>
        <p:spPr>
          <a:xfrm>
            <a:off x="5780375" y="1159750"/>
            <a:ext cx="31568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TRY IT YOURSELF</a:t>
            </a:r>
          </a:p>
        </p:txBody>
      </p:sp>
      <p:sp>
        <p:nvSpPr>
          <p:cNvPr id="397" name="Shape 397"/>
          <p:cNvSpPr txBox="1"/>
          <p:nvPr/>
        </p:nvSpPr>
        <p:spPr>
          <a:xfrm>
            <a:off x="5780375" y="1741050"/>
            <a:ext cx="3306900" cy="964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$points_theory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7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$points_practice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3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98" name="Shape 398"/>
          <p:cNvSpPr txBox="1"/>
          <p:nvPr/>
        </p:nvSpPr>
        <p:spPr>
          <a:xfrm>
            <a:off x="5780375" y="3036175"/>
            <a:ext cx="3217499" cy="1812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IF (the sum is 10)</a:t>
            </a:r>
          </a:p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    display </a:t>
            </a:r>
            <a:r>
              <a:rPr i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"Perfect grade!"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OTHERWISE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     display </a:t>
            </a:r>
            <a:r>
              <a:rPr i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"Not perfect :)"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4" name="Shape 404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BOOLEAN OPERATORS</a:t>
            </a:r>
          </a:p>
        </p:txBody>
      </p:sp>
      <p:sp>
        <p:nvSpPr>
          <p:cNvPr id="405" name="Shape 405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6" name="Shape 406"/>
          <p:cNvSpPr txBox="1"/>
          <p:nvPr/>
        </p:nvSpPr>
        <p:spPr>
          <a:xfrm>
            <a:off x="655925" y="2547675"/>
            <a:ext cx="143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equal</a:t>
            </a:r>
          </a:p>
        </p:txBody>
      </p:sp>
      <p:sp>
        <p:nvSpPr>
          <p:cNvPr id="407" name="Shape 407"/>
          <p:cNvSpPr txBox="1"/>
          <p:nvPr/>
        </p:nvSpPr>
        <p:spPr>
          <a:xfrm>
            <a:off x="846425" y="1950325"/>
            <a:ext cx="1058699" cy="849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==</a:t>
            </a:r>
          </a:p>
        </p:txBody>
      </p:sp>
      <p:sp>
        <p:nvSpPr>
          <p:cNvPr id="408" name="Shape 408"/>
          <p:cNvSpPr txBox="1"/>
          <p:nvPr/>
        </p:nvSpPr>
        <p:spPr>
          <a:xfrm>
            <a:off x="4605550" y="2557500"/>
            <a:ext cx="1744499" cy="56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identical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(same type)</a:t>
            </a:r>
          </a:p>
        </p:txBody>
      </p:sp>
      <p:sp>
        <p:nvSpPr>
          <p:cNvPr id="409" name="Shape 409"/>
          <p:cNvSpPr txBox="1"/>
          <p:nvPr/>
        </p:nvSpPr>
        <p:spPr>
          <a:xfrm>
            <a:off x="4861914" y="1960150"/>
            <a:ext cx="1231800" cy="849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===</a:t>
            </a:r>
          </a:p>
        </p:txBody>
      </p:sp>
      <p:sp>
        <p:nvSpPr>
          <p:cNvPr id="410" name="Shape 410"/>
          <p:cNvSpPr txBox="1"/>
          <p:nvPr/>
        </p:nvSpPr>
        <p:spPr>
          <a:xfrm>
            <a:off x="2878275" y="1950312"/>
            <a:ext cx="1058699" cy="849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!=</a:t>
            </a:r>
          </a:p>
        </p:txBody>
      </p:sp>
      <p:sp>
        <p:nvSpPr>
          <p:cNvPr id="411" name="Shape 411"/>
          <p:cNvSpPr txBox="1"/>
          <p:nvPr/>
        </p:nvSpPr>
        <p:spPr>
          <a:xfrm>
            <a:off x="6980300" y="1950312"/>
            <a:ext cx="1058699" cy="849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!==</a:t>
            </a:r>
          </a:p>
        </p:txBody>
      </p:sp>
      <p:sp>
        <p:nvSpPr>
          <p:cNvPr id="412" name="Shape 412"/>
          <p:cNvSpPr txBox="1"/>
          <p:nvPr/>
        </p:nvSpPr>
        <p:spPr>
          <a:xfrm>
            <a:off x="2731050" y="2547675"/>
            <a:ext cx="143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not equal</a:t>
            </a:r>
          </a:p>
        </p:txBody>
      </p:sp>
      <p:sp>
        <p:nvSpPr>
          <p:cNvPr id="413" name="Shape 413"/>
          <p:cNvSpPr txBox="1"/>
          <p:nvPr/>
        </p:nvSpPr>
        <p:spPr>
          <a:xfrm>
            <a:off x="6713587" y="2547675"/>
            <a:ext cx="1744499" cy="56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not identical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(same type)</a:t>
            </a:r>
          </a:p>
        </p:txBody>
      </p:sp>
      <p:sp>
        <p:nvSpPr>
          <p:cNvPr id="414" name="Shape 414"/>
          <p:cNvSpPr txBox="1"/>
          <p:nvPr/>
        </p:nvSpPr>
        <p:spPr>
          <a:xfrm>
            <a:off x="655925" y="4042150"/>
            <a:ext cx="143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less than</a:t>
            </a:r>
          </a:p>
        </p:txBody>
      </p:sp>
      <p:sp>
        <p:nvSpPr>
          <p:cNvPr id="415" name="Shape 415"/>
          <p:cNvSpPr txBox="1"/>
          <p:nvPr/>
        </p:nvSpPr>
        <p:spPr>
          <a:xfrm>
            <a:off x="846425" y="3444800"/>
            <a:ext cx="1058699" cy="849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&lt;</a:t>
            </a:r>
          </a:p>
        </p:txBody>
      </p:sp>
      <p:sp>
        <p:nvSpPr>
          <p:cNvPr id="416" name="Shape 416"/>
          <p:cNvSpPr txBox="1"/>
          <p:nvPr/>
        </p:nvSpPr>
        <p:spPr>
          <a:xfrm>
            <a:off x="2578637" y="4042150"/>
            <a:ext cx="1744499" cy="56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greater than</a:t>
            </a:r>
          </a:p>
        </p:txBody>
      </p:sp>
      <p:sp>
        <p:nvSpPr>
          <p:cNvPr id="417" name="Shape 417"/>
          <p:cNvSpPr txBox="1"/>
          <p:nvPr/>
        </p:nvSpPr>
        <p:spPr>
          <a:xfrm>
            <a:off x="2835001" y="3444800"/>
            <a:ext cx="1231800" cy="849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&gt;</a:t>
            </a:r>
          </a:p>
        </p:txBody>
      </p:sp>
      <p:sp>
        <p:nvSpPr>
          <p:cNvPr id="418" name="Shape 418"/>
          <p:cNvSpPr txBox="1"/>
          <p:nvPr/>
        </p:nvSpPr>
        <p:spPr>
          <a:xfrm>
            <a:off x="4905175" y="3444787"/>
            <a:ext cx="1058699" cy="849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&lt;=</a:t>
            </a:r>
          </a:p>
        </p:txBody>
      </p:sp>
      <p:sp>
        <p:nvSpPr>
          <p:cNvPr id="419" name="Shape 419"/>
          <p:cNvSpPr txBox="1"/>
          <p:nvPr/>
        </p:nvSpPr>
        <p:spPr>
          <a:xfrm>
            <a:off x="6980300" y="3444787"/>
            <a:ext cx="1058699" cy="849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&gt;=</a:t>
            </a:r>
          </a:p>
        </p:txBody>
      </p:sp>
      <p:sp>
        <p:nvSpPr>
          <p:cNvPr id="420" name="Shape 420"/>
          <p:cNvSpPr txBox="1"/>
          <p:nvPr/>
        </p:nvSpPr>
        <p:spPr>
          <a:xfrm>
            <a:off x="4757950" y="4042150"/>
            <a:ext cx="14397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less than 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or equal</a:t>
            </a:r>
          </a:p>
        </p:txBody>
      </p:sp>
      <p:sp>
        <p:nvSpPr>
          <p:cNvPr id="421" name="Shape 421"/>
          <p:cNvSpPr txBox="1"/>
          <p:nvPr/>
        </p:nvSpPr>
        <p:spPr>
          <a:xfrm>
            <a:off x="6632450" y="4042150"/>
            <a:ext cx="1931699" cy="56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greater than 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or equal</a:t>
            </a:r>
          </a:p>
        </p:txBody>
      </p:sp>
      <p:sp>
        <p:nvSpPr>
          <p:cNvPr id="422" name="Shape 422"/>
          <p:cNvSpPr txBox="1"/>
          <p:nvPr/>
        </p:nvSpPr>
        <p:spPr>
          <a:xfrm>
            <a:off x="694025" y="1159750"/>
            <a:ext cx="37256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COMPARISON OPERATORS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8" name="Shape 428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BOOLEAN OPERATORS</a:t>
            </a:r>
          </a:p>
        </p:txBody>
      </p:sp>
      <p:sp>
        <p:nvSpPr>
          <p:cNvPr id="429" name="Shape 429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0" name="Shape 430"/>
          <p:cNvSpPr txBox="1"/>
          <p:nvPr/>
        </p:nvSpPr>
        <p:spPr>
          <a:xfrm>
            <a:off x="4846550" y="1817250"/>
            <a:ext cx="3831299" cy="2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$first_number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6.5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$second_number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7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if (first number is smaller)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   display 'First number is smaller'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31" name="Shape 431"/>
          <p:cNvSpPr txBox="1"/>
          <p:nvPr/>
        </p:nvSpPr>
        <p:spPr>
          <a:xfrm>
            <a:off x="694025" y="1159750"/>
            <a:ext cx="7835700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EXAMPLES WITH COMPARISON OPERATORS</a:t>
            </a:r>
          </a:p>
        </p:txBody>
      </p:sp>
      <p:sp>
        <p:nvSpPr>
          <p:cNvPr id="432" name="Shape 432"/>
          <p:cNvSpPr txBox="1"/>
          <p:nvPr/>
        </p:nvSpPr>
        <p:spPr>
          <a:xfrm>
            <a:off x="694025" y="1804762"/>
            <a:ext cx="3534600" cy="305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$number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3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$text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"3"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$number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$text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"Same"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print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"Not the same"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Try the same example with "==="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ransition spd="slow">
    <p:cut/>
  </p:transition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Shape 437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38" name="Shape 438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BOOLEAN OPERATORS</a:t>
            </a:r>
          </a:p>
        </p:txBody>
      </p:sp>
      <p:sp>
        <p:nvSpPr>
          <p:cNvPr id="439" name="Shape 439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40" name="Shape 440"/>
          <p:cNvSpPr txBox="1"/>
          <p:nvPr/>
        </p:nvSpPr>
        <p:spPr>
          <a:xfrm>
            <a:off x="6028100" y="3786925"/>
            <a:ext cx="1744499" cy="56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not 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(negation)</a:t>
            </a:r>
          </a:p>
        </p:txBody>
      </p:sp>
      <p:sp>
        <p:nvSpPr>
          <p:cNvPr id="441" name="Shape 441"/>
          <p:cNvSpPr txBox="1"/>
          <p:nvPr/>
        </p:nvSpPr>
        <p:spPr>
          <a:xfrm>
            <a:off x="6371000" y="3037162"/>
            <a:ext cx="1058699" cy="849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48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!</a:t>
            </a:r>
          </a:p>
        </p:txBody>
      </p:sp>
      <p:sp>
        <p:nvSpPr>
          <p:cNvPr id="442" name="Shape 442"/>
          <p:cNvSpPr txBox="1"/>
          <p:nvPr/>
        </p:nvSpPr>
        <p:spPr>
          <a:xfrm>
            <a:off x="1084450" y="3786925"/>
            <a:ext cx="1744499" cy="56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AND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(both true)</a:t>
            </a:r>
          </a:p>
        </p:txBody>
      </p:sp>
      <p:sp>
        <p:nvSpPr>
          <p:cNvPr id="443" name="Shape 443"/>
          <p:cNvSpPr txBox="1"/>
          <p:nvPr/>
        </p:nvSpPr>
        <p:spPr>
          <a:xfrm>
            <a:off x="1427350" y="3037162"/>
            <a:ext cx="1058699" cy="849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6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&amp;&amp;</a:t>
            </a:r>
          </a:p>
        </p:txBody>
      </p:sp>
      <p:sp>
        <p:nvSpPr>
          <p:cNvPr id="444" name="Shape 444"/>
          <p:cNvSpPr txBox="1"/>
          <p:nvPr/>
        </p:nvSpPr>
        <p:spPr>
          <a:xfrm>
            <a:off x="3556262" y="3786925"/>
            <a:ext cx="1744499" cy="5642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OR</a:t>
            </a:r>
          </a:p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B7B7B7"/>
                </a:solidFill>
                <a:latin typeface="Roboto"/>
                <a:ea typeface="Roboto"/>
                <a:cs typeface="Roboto"/>
                <a:sym typeface="Roboto"/>
              </a:rPr>
              <a:t>(any is true)</a:t>
            </a:r>
          </a:p>
        </p:txBody>
      </p:sp>
      <p:sp>
        <p:nvSpPr>
          <p:cNvPr id="445" name="Shape 445"/>
          <p:cNvSpPr txBox="1"/>
          <p:nvPr/>
        </p:nvSpPr>
        <p:spPr>
          <a:xfrm>
            <a:off x="3899162" y="3037162"/>
            <a:ext cx="1058699" cy="849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36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||</a:t>
            </a:r>
          </a:p>
        </p:txBody>
      </p:sp>
      <p:sp>
        <p:nvSpPr>
          <p:cNvPr id="446" name="Shape 446"/>
          <p:cNvSpPr txBox="1"/>
          <p:nvPr/>
        </p:nvSpPr>
        <p:spPr>
          <a:xfrm>
            <a:off x="694025" y="1159750"/>
            <a:ext cx="37256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LOGICAL OPERATORS</a:t>
            </a:r>
          </a:p>
        </p:txBody>
      </p:sp>
      <p:sp>
        <p:nvSpPr>
          <p:cNvPr id="447" name="Shape 447"/>
          <p:cNvSpPr txBox="1"/>
          <p:nvPr/>
        </p:nvSpPr>
        <p:spPr>
          <a:xfrm>
            <a:off x="694025" y="1797925"/>
            <a:ext cx="7928999" cy="1287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We use logical operators to combine boolean variables and boolean expressions, so we can check more conditions in the same time.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 flipH="1" rot="10800000">
            <a:off x="0" y="-124"/>
            <a:ext cx="2373899" cy="51434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0" name="Shape 80"/>
          <p:cNvSpPr txBox="1"/>
          <p:nvPr/>
        </p:nvSpPr>
        <p:spPr>
          <a:xfrm>
            <a:off x="1922650" y="1396425"/>
            <a:ext cx="7107599" cy="2896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buAutoNum type="arabicPeriod"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PHP syntax basics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buAutoNum type="arabicPeriod"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Variables and constants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buAutoNum type="arabicPeriod"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Operators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buAutoNum type="arabicPeriod"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PHP conditional statements and operators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Clr>
                <a:srgbClr val="FFFFFF"/>
              </a:buClr>
              <a:buSzPct val="100000"/>
              <a:buFont typeface="Roboto"/>
              <a:buAutoNum type="arabicPeriod"/>
            </a:pPr>
            <a:r>
              <a:rPr lang="en" sz="24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Homework</a:t>
            </a:r>
          </a:p>
        </p:txBody>
      </p:sp>
      <p:sp>
        <p:nvSpPr>
          <p:cNvPr id="81" name="Shape 81"/>
          <p:cNvSpPr txBox="1"/>
          <p:nvPr/>
        </p:nvSpPr>
        <p:spPr>
          <a:xfrm>
            <a:off x="164025" y="105700"/>
            <a:ext cx="2105099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TOPICS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18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COURSE #03</a:t>
            </a:r>
          </a:p>
        </p:txBody>
      </p:sp>
    </p:spTree>
  </p:cSld>
  <p:clrMapOvr>
    <a:masterClrMapping/>
  </p:clrMapOvr>
  <p:transition spd="slow">
    <p:cut/>
  </p:transition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Shape 452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3" name="Shape 453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BOOLEAN OPERATORS</a:t>
            </a:r>
          </a:p>
        </p:txBody>
      </p:sp>
      <p:sp>
        <p:nvSpPr>
          <p:cNvPr id="454" name="Shape 454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55" name="Shape 455"/>
          <p:cNvSpPr txBox="1"/>
          <p:nvPr/>
        </p:nvSpPr>
        <p:spPr>
          <a:xfrm>
            <a:off x="694025" y="1817250"/>
            <a:ext cx="2585999" cy="2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$salt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585CF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TRUE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$pepper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585CF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TRUE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if (salt and pepper)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   display 'Yummy!'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56" name="Shape 456"/>
          <p:cNvSpPr txBox="1"/>
          <p:nvPr/>
        </p:nvSpPr>
        <p:spPr>
          <a:xfrm>
            <a:off x="694025" y="1159750"/>
            <a:ext cx="7835700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EXAMPLES WITH LOGICAL OPERATORS</a:t>
            </a:r>
          </a:p>
        </p:txBody>
      </p:sp>
      <p:sp>
        <p:nvSpPr>
          <p:cNvPr id="457" name="Shape 457"/>
          <p:cNvSpPr txBox="1"/>
          <p:nvPr/>
        </p:nvSpPr>
        <p:spPr>
          <a:xfrm>
            <a:off x="3567225" y="1804425"/>
            <a:ext cx="5369999" cy="22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$day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"saturday"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$hour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10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if ((day is saturday) and (hour is greater than 10))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   display 'PHP course has started'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ransition spd="slow">
    <p:cut/>
  </p:transition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Shape 462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3" name="Shape 463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MORE THAN TWO OPTIONS</a:t>
            </a:r>
          </a:p>
        </p:txBody>
      </p:sp>
      <p:sp>
        <p:nvSpPr>
          <p:cNvPr id="464" name="Shape 464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65" name="Shape 465"/>
          <p:cNvSpPr txBox="1"/>
          <p:nvPr/>
        </p:nvSpPr>
        <p:spPr>
          <a:xfrm>
            <a:off x="694025" y="1741050"/>
            <a:ext cx="4735200" cy="27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$username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"admin"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$username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"admin"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"You are allowed to see this."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elseif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$username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"member"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"You are allowed to see that."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lang="en" sz="1200">
                <a:solidFill>
                  <a:srgbClr val="3C4C7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echo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"You are not allowed to see anything."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66" name="Shape 466"/>
          <p:cNvSpPr txBox="1"/>
          <p:nvPr/>
        </p:nvSpPr>
        <p:spPr>
          <a:xfrm>
            <a:off x="694025" y="1159750"/>
            <a:ext cx="37256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WHAT IF … NOT … NOT?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2400">
              <a:solidFill>
                <a:srgbClr val="434343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467" name="Shape 467"/>
          <p:cNvSpPr txBox="1"/>
          <p:nvPr/>
        </p:nvSpPr>
        <p:spPr>
          <a:xfrm>
            <a:off x="5551775" y="1159750"/>
            <a:ext cx="3592199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MORE OPTIONS ???</a:t>
            </a:r>
          </a:p>
        </p:txBody>
      </p:sp>
      <p:sp>
        <p:nvSpPr>
          <p:cNvPr id="468" name="Shape 468"/>
          <p:cNvSpPr txBox="1"/>
          <p:nvPr/>
        </p:nvSpPr>
        <p:spPr>
          <a:xfrm>
            <a:off x="5551775" y="1741050"/>
            <a:ext cx="3592199" cy="27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if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C5060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condition1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option 1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elseif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C5060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condition2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option 2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elseif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C5060B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condition3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option 3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else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option 4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ransition spd="slow">
    <p:cut/>
  </p:transition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Shape 473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4" name="Shape 474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SWITCH STATEMENTS</a:t>
            </a:r>
          </a:p>
        </p:txBody>
      </p:sp>
      <p:sp>
        <p:nvSpPr>
          <p:cNvPr id="475" name="Shape 475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76" name="Shape 476"/>
          <p:cNvSpPr txBox="1"/>
          <p:nvPr/>
        </p:nvSpPr>
        <p:spPr>
          <a:xfrm>
            <a:off x="694025" y="1159750"/>
            <a:ext cx="4640100" cy="469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THERE MUST BE A BETTER WAY :)</a:t>
            </a:r>
          </a:p>
        </p:txBody>
      </p:sp>
      <p:sp>
        <p:nvSpPr>
          <p:cNvPr id="477" name="Shape 477"/>
          <p:cNvSpPr txBox="1"/>
          <p:nvPr/>
        </p:nvSpPr>
        <p:spPr>
          <a:xfrm>
            <a:off x="694025" y="1741050"/>
            <a:ext cx="7478399" cy="27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$shoes_color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'blue'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switch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(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$shoes_color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)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case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'blue'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$shirt_color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'green'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break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case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'black'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$shirt_color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'white'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break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default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: {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   </a:t>
            </a: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$shirt_color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36A07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'gray'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 </a:t>
            </a:r>
            <a:r>
              <a:rPr i="1" lang="en" sz="1200">
                <a:solidFill>
                  <a:srgbClr val="0066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// goes with everything :)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  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}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00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ransition spd="slow">
    <p:cut/>
  </p:transition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Shape 482"/>
          <p:cNvSpPr/>
          <p:nvPr/>
        </p:nvSpPr>
        <p:spPr>
          <a:xfrm>
            <a:off x="0" y="1943375"/>
            <a:ext cx="9144000" cy="1350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83" name="Shape 483"/>
          <p:cNvSpPr txBox="1"/>
          <p:nvPr/>
        </p:nvSpPr>
        <p:spPr>
          <a:xfrm>
            <a:off x="0" y="2236525"/>
            <a:ext cx="91440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5. HOMEWORK :)</a:t>
            </a:r>
          </a:p>
        </p:txBody>
      </p:sp>
    </p:spTree>
  </p:cSld>
  <p:clrMapOvr>
    <a:masterClrMapping/>
  </p:clrMapOvr>
  <p:transition spd="slow">
    <p:cut/>
  </p:transition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Shape 488"/>
          <p:cNvSpPr txBox="1"/>
          <p:nvPr/>
        </p:nvSpPr>
        <p:spPr>
          <a:xfrm>
            <a:off x="779650" y="3834825"/>
            <a:ext cx="2971799" cy="849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Maria vs Ana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Alex vs Ionescu</a:t>
            </a:r>
          </a:p>
        </p:txBody>
      </p:sp>
      <p:sp>
        <p:nvSpPr>
          <p:cNvPr id="489" name="Shape 489"/>
          <p:cNvSpPr txBox="1"/>
          <p:nvPr/>
        </p:nvSpPr>
        <p:spPr>
          <a:xfrm>
            <a:off x="779650" y="3453825"/>
            <a:ext cx="8029500" cy="466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Compare the following ages and print the name of the oldest person:</a:t>
            </a:r>
          </a:p>
        </p:txBody>
      </p:sp>
      <p:sp>
        <p:nvSpPr>
          <p:cNvPr id="490" name="Shape 490"/>
          <p:cNvSpPr txBox="1"/>
          <p:nvPr/>
        </p:nvSpPr>
        <p:spPr>
          <a:xfrm>
            <a:off x="779650" y="1244025"/>
            <a:ext cx="7540800" cy="466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1. Given the following variables: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91" name="Shape 491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2" name="Shape 492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HOMEWORK</a:t>
            </a:r>
          </a:p>
        </p:txBody>
      </p:sp>
      <p:sp>
        <p:nvSpPr>
          <p:cNvPr id="493" name="Shape 493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94" name="Shape 494"/>
          <p:cNvSpPr txBox="1"/>
          <p:nvPr/>
        </p:nvSpPr>
        <p:spPr>
          <a:xfrm>
            <a:off x="779650" y="1725275"/>
            <a:ext cx="7478399" cy="16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$age_maria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20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$age_ana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25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$age_vlad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17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$age_ionescu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25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$age_george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30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495" name="Shape 495"/>
          <p:cNvSpPr txBox="1"/>
          <p:nvPr/>
        </p:nvSpPr>
        <p:spPr>
          <a:xfrm>
            <a:off x="4126071" y="3834825"/>
            <a:ext cx="2518199" cy="849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Ionescu vs Ana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George vs Vlad</a:t>
            </a:r>
          </a:p>
        </p:txBody>
      </p:sp>
    </p:spTree>
  </p:cSld>
  <p:clrMapOvr>
    <a:masterClrMapping/>
  </p:clrMapOvr>
  <p:transition spd="slow">
    <p:cut/>
  </p:transition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Shape 500"/>
          <p:cNvSpPr txBox="1"/>
          <p:nvPr/>
        </p:nvSpPr>
        <p:spPr>
          <a:xfrm>
            <a:off x="3516473" y="3682425"/>
            <a:ext cx="2518199" cy="11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$a === $c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$a and $c or $d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not($c) == $b</a:t>
            </a:r>
          </a:p>
        </p:txBody>
      </p:sp>
      <p:sp>
        <p:nvSpPr>
          <p:cNvPr id="501" name="Shape 501"/>
          <p:cNvSpPr txBox="1"/>
          <p:nvPr/>
        </p:nvSpPr>
        <p:spPr>
          <a:xfrm>
            <a:off x="779650" y="3682425"/>
            <a:ext cx="2971799" cy="11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not($a) and $b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$a or $b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not($a or $b)</a:t>
            </a:r>
          </a:p>
        </p:txBody>
      </p:sp>
      <p:sp>
        <p:nvSpPr>
          <p:cNvPr id="502" name="Shape 502"/>
          <p:cNvSpPr txBox="1"/>
          <p:nvPr/>
        </p:nvSpPr>
        <p:spPr>
          <a:xfrm>
            <a:off x="779650" y="3225225"/>
            <a:ext cx="8029500" cy="466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Print the results for the following expressions:</a:t>
            </a:r>
          </a:p>
        </p:txBody>
      </p:sp>
      <p:sp>
        <p:nvSpPr>
          <p:cNvPr id="503" name="Shape 503"/>
          <p:cNvSpPr txBox="1"/>
          <p:nvPr/>
        </p:nvSpPr>
        <p:spPr>
          <a:xfrm>
            <a:off x="779650" y="1244025"/>
            <a:ext cx="7540800" cy="466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2. Given the following variables: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04" name="Shape 504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5" name="Shape 505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HOMEWORK</a:t>
            </a:r>
          </a:p>
        </p:txBody>
      </p:sp>
      <p:sp>
        <p:nvSpPr>
          <p:cNvPr id="506" name="Shape 506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7" name="Shape 507"/>
          <p:cNvSpPr txBox="1"/>
          <p:nvPr/>
        </p:nvSpPr>
        <p:spPr>
          <a:xfrm>
            <a:off x="779650" y="1725275"/>
            <a:ext cx="7478399" cy="135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585CF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true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$b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585CF6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false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$d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0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508" name="Shape 508"/>
          <p:cNvSpPr txBox="1"/>
          <p:nvPr/>
        </p:nvSpPr>
        <p:spPr>
          <a:xfrm>
            <a:off x="6183474" y="3682425"/>
            <a:ext cx="2518199" cy="11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$a == $c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not($b) === $c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chemeClr val="dk2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$a or not($b)</a:t>
            </a:r>
          </a:p>
        </p:txBody>
      </p:sp>
    </p:spTree>
  </p:cSld>
  <p:clrMapOvr>
    <a:masterClrMapping/>
  </p:clrMapOvr>
  <p:transition spd="slow">
    <p:cut/>
  </p:transition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Shape 513"/>
          <p:cNvSpPr txBox="1"/>
          <p:nvPr/>
        </p:nvSpPr>
        <p:spPr>
          <a:xfrm>
            <a:off x="3611498" y="3453825"/>
            <a:ext cx="2518199" cy="11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(x==6 || x==5)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(x&gt;-1 &amp;&amp; y&lt;10)</a:t>
            </a:r>
          </a:p>
        </p:txBody>
      </p:sp>
      <p:sp>
        <p:nvSpPr>
          <p:cNvPr id="514" name="Shape 514"/>
          <p:cNvSpPr txBox="1"/>
          <p:nvPr/>
        </p:nvSpPr>
        <p:spPr>
          <a:xfrm>
            <a:off x="779650" y="3453825"/>
            <a:ext cx="2971799" cy="8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!(x &gt; 6)      </a:t>
            </a:r>
          </a:p>
          <a:p>
            <a:pPr indent="-342900" lvl="0" marL="457200" rtl="0">
              <a:lnSpc>
                <a:spcPct val="115000"/>
              </a:lnSpc>
              <a:spcBef>
                <a:spcPts val="0"/>
              </a:spcBef>
              <a:buClr>
                <a:srgbClr val="666666"/>
              </a:buClr>
              <a:buSzPct val="100000"/>
              <a:buFont typeface="Roboto"/>
              <a:buChar char="✓"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(x==6 &amp;&amp; x==5)</a:t>
            </a:r>
          </a:p>
        </p:txBody>
      </p:sp>
      <p:sp>
        <p:nvSpPr>
          <p:cNvPr id="515" name="Shape 515"/>
          <p:cNvSpPr txBox="1"/>
          <p:nvPr/>
        </p:nvSpPr>
        <p:spPr>
          <a:xfrm>
            <a:off x="779650" y="2920425"/>
            <a:ext cx="8029500" cy="466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Solve and explain the results for:</a:t>
            </a:r>
          </a:p>
        </p:txBody>
      </p:sp>
      <p:sp>
        <p:nvSpPr>
          <p:cNvPr id="516" name="Shape 516"/>
          <p:cNvSpPr txBox="1"/>
          <p:nvPr/>
        </p:nvSpPr>
        <p:spPr>
          <a:xfrm>
            <a:off x="779650" y="1244025"/>
            <a:ext cx="7540800" cy="466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3. Given the following variables: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7" name="Shape 517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8" name="Shape 518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HOMEWORK</a:t>
            </a:r>
          </a:p>
        </p:txBody>
      </p:sp>
      <p:sp>
        <p:nvSpPr>
          <p:cNvPr id="519" name="Shape 519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0" name="Shape 520"/>
          <p:cNvSpPr txBox="1"/>
          <p:nvPr/>
        </p:nvSpPr>
        <p:spPr>
          <a:xfrm>
            <a:off x="779650" y="1725275"/>
            <a:ext cx="7478399" cy="11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$x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5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$y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6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ransition spd="slow">
    <p:cut/>
  </p:transition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Shape 525"/>
          <p:cNvSpPr txBox="1"/>
          <p:nvPr/>
        </p:nvSpPr>
        <p:spPr>
          <a:xfrm>
            <a:off x="779650" y="3149025"/>
            <a:ext cx="8029500" cy="8495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Write a script that, by comparing the 3 variables one to each other will print them in ASCENDING order.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i="1"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Hint: Use conditional statements (IF or SWITCH) and comparison operators.</a:t>
            </a:r>
          </a:p>
        </p:txBody>
      </p:sp>
      <p:sp>
        <p:nvSpPr>
          <p:cNvPr id="526" name="Shape 526"/>
          <p:cNvSpPr txBox="1"/>
          <p:nvPr/>
        </p:nvSpPr>
        <p:spPr>
          <a:xfrm>
            <a:off x="779650" y="1244025"/>
            <a:ext cx="7540800" cy="4664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666666"/>
                </a:solidFill>
                <a:latin typeface="Roboto"/>
                <a:ea typeface="Roboto"/>
                <a:cs typeface="Roboto"/>
                <a:sym typeface="Roboto"/>
              </a:rPr>
              <a:t>4. Given the following variables, defined in EXACTLY the order below: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66666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7" name="Shape 527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28" name="Shape 528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HOMEWORK</a:t>
            </a:r>
          </a:p>
        </p:txBody>
      </p:sp>
      <p:sp>
        <p:nvSpPr>
          <p:cNvPr id="529" name="Shape 529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30" name="Shape 530"/>
          <p:cNvSpPr txBox="1"/>
          <p:nvPr/>
        </p:nvSpPr>
        <p:spPr>
          <a:xfrm>
            <a:off x="779650" y="1725275"/>
            <a:ext cx="3270000" cy="111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&lt;?php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$a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3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$c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21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rgbClr val="318495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$e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FF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=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</a:t>
            </a:r>
            <a:r>
              <a:rPr lang="en" sz="1200">
                <a:solidFill>
                  <a:srgbClr val="0000CD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1</a:t>
            </a: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;</a:t>
            </a:r>
            <a:b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</a:br>
            <a:r>
              <a:rPr lang="en" sz="1200">
                <a:solidFill>
                  <a:schemeClr val="dk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?&gt;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chemeClr val="dk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0" y="1943375"/>
            <a:ext cx="9144000" cy="1350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7" name="Shape 87"/>
          <p:cNvSpPr txBox="1"/>
          <p:nvPr/>
        </p:nvSpPr>
        <p:spPr>
          <a:xfrm>
            <a:off x="0" y="2236525"/>
            <a:ext cx="9144000" cy="68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6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1. PHP SYNTAX BASICS</a:t>
            </a: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/>
        </p:nvSpPr>
        <p:spPr>
          <a:xfrm>
            <a:off x="694025" y="1340736"/>
            <a:ext cx="3471899" cy="28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SYMBOLS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￫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All the valid characters that can be used in that language: Letters, digits, other symbols . , ; ? () {} !</a:t>
            </a:r>
          </a:p>
        </p:txBody>
      </p:sp>
      <p:sp>
        <p:nvSpPr>
          <p:cNvPr id="93" name="Shape 93"/>
          <p:cNvSpPr txBox="1"/>
          <p:nvPr>
            <p:ph idx="4294967295" type="body"/>
          </p:nvPr>
        </p:nvSpPr>
        <p:spPr>
          <a:xfrm>
            <a:off x="4578450" y="1340736"/>
            <a:ext cx="4372499" cy="3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VOCABULARY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￫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All the valid words or terms made up with the symbols and that have a meaning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￫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In programming languages these are all the reserved terms, function names etc.</a:t>
            </a: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43434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4" name="Shape 94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FIRST, WHAT IS A LANGUAGE?</a:t>
            </a:r>
          </a:p>
        </p:txBody>
      </p:sp>
      <p:sp>
        <p:nvSpPr>
          <p:cNvPr id="96" name="Shape 96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 txBox="1"/>
          <p:nvPr>
            <p:ph idx="4294967295" type="body"/>
          </p:nvPr>
        </p:nvSpPr>
        <p:spPr>
          <a:xfrm>
            <a:off x="4578450" y="1340736"/>
            <a:ext cx="4372499" cy="339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chemeClr val="dk1"/>
              </a:buClr>
              <a:buSzPct val="45833"/>
              <a:buFont typeface="Arial"/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SEMANTICS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￫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The field of study concerned with the meaning of the sentences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￫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In programming: how the instructions work, what do they do</a:t>
            </a:r>
          </a:p>
        </p:txBody>
      </p:sp>
      <p:sp>
        <p:nvSpPr>
          <p:cNvPr id="102" name="Shape 102"/>
          <p:cNvSpPr txBox="1"/>
          <p:nvPr/>
        </p:nvSpPr>
        <p:spPr>
          <a:xfrm>
            <a:off x="694025" y="1340736"/>
            <a:ext cx="3471899" cy="28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SYNTAX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￫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All the rules which we can use to form valid sentences in the language</a:t>
            </a:r>
          </a:p>
          <a:p>
            <a:pPr indent="-342900" lvl="0" marL="457200" rtl="0">
              <a:lnSpc>
                <a:spcPct val="150000"/>
              </a:lnSpc>
              <a:spcBef>
                <a:spcPts val="0"/>
              </a:spcBef>
              <a:buClr>
                <a:srgbClr val="434343"/>
              </a:buClr>
              <a:buSzPct val="100000"/>
              <a:buFont typeface="Roboto"/>
              <a:buChar char="￫"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In programming, these rules define valid instructions</a:t>
            </a:r>
          </a:p>
        </p:txBody>
      </p:sp>
      <p:sp>
        <p:nvSpPr>
          <p:cNvPr id="103" name="Shape 103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FIRST, WHAT IS A LANGUAGE?</a:t>
            </a:r>
          </a:p>
        </p:txBody>
      </p:sp>
      <p:sp>
        <p:nvSpPr>
          <p:cNvPr id="105" name="Shape 105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cut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/>
        </p:nvSpPr>
        <p:spPr>
          <a:xfrm>
            <a:off x="694025" y="1938700"/>
            <a:ext cx="7835700" cy="26741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In computer science, the </a:t>
            </a:r>
            <a:r>
              <a:rPr lang="en" sz="1800" u="sng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syntax</a:t>
            </a:r>
            <a:r>
              <a:rPr lang="en" sz="1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 of a computer language is the set of rules that defines the combinations of symbols that are considered to be a correctly structured document or fragment in that language.</a:t>
            </a:r>
          </a:p>
          <a:p>
            <a:pPr rt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999999"/>
              </a:solidFill>
              <a:latin typeface="Roboto"/>
              <a:ea typeface="Roboto"/>
              <a:cs typeface="Roboto"/>
              <a:sym typeface="Roboto"/>
            </a:endParaRPr>
          </a:p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999999"/>
                </a:solidFill>
                <a:latin typeface="Roboto"/>
                <a:ea typeface="Roboto"/>
                <a:cs typeface="Roboto"/>
                <a:sym typeface="Roboto"/>
              </a:rPr>
              <a:t>Simply put: the syntax defines the sequence in which terms and symbols are put together to form correct instructions.</a:t>
            </a:r>
          </a:p>
        </p:txBody>
      </p:sp>
      <p:sp>
        <p:nvSpPr>
          <p:cNvPr id="111" name="Shape 111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IT DICTIONARY</a:t>
            </a:r>
          </a:p>
        </p:txBody>
      </p:sp>
      <p:sp>
        <p:nvSpPr>
          <p:cNvPr id="113" name="Shape 113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 txBox="1"/>
          <p:nvPr/>
        </p:nvSpPr>
        <p:spPr>
          <a:xfrm>
            <a:off x="694026" y="1341163"/>
            <a:ext cx="7514099" cy="6620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400">
                <a:solidFill>
                  <a:srgbClr val="434343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SYNTAX</a:t>
            </a:r>
          </a:p>
        </p:txBody>
      </p:sp>
      <p:pic>
        <p:nvPicPr>
          <p:cNvPr id="115" name="Shape 1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24800" y="171200"/>
            <a:ext cx="12192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/>
        </p:nvSpPr>
        <p:spPr>
          <a:xfrm flipH="1" rot="10800000">
            <a:off x="0" y="-124"/>
            <a:ext cx="9144000" cy="8495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 txBox="1"/>
          <p:nvPr/>
        </p:nvSpPr>
        <p:spPr>
          <a:xfrm>
            <a:off x="164025" y="105700"/>
            <a:ext cx="8773200" cy="60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SPEAKING OF SYNTAX AND SEMANTICS</a:t>
            </a:r>
          </a:p>
        </p:txBody>
      </p:sp>
      <p:sp>
        <p:nvSpPr>
          <p:cNvPr id="122" name="Shape 122"/>
          <p:cNvSpPr/>
          <p:nvPr/>
        </p:nvSpPr>
        <p:spPr>
          <a:xfrm>
            <a:off x="0" y="5038775"/>
            <a:ext cx="9144000" cy="104699"/>
          </a:xfrm>
          <a:prstGeom prst="rect">
            <a:avLst/>
          </a:prstGeom>
          <a:solidFill>
            <a:srgbClr val="00B2FF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3" name="Shape 1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455475" y="2703612"/>
            <a:ext cx="1714050" cy="1714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Shape 1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9750" y="1209675"/>
            <a:ext cx="2971799" cy="2971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Shape 125"/>
          <p:cNvPicPr preferRelativeResize="0"/>
          <p:nvPr/>
        </p:nvPicPr>
        <p:blipFill rotWithShape="1">
          <a:blip r:embed="rId5">
            <a:alphaModFix/>
          </a:blip>
          <a:srcRect b="23094" l="28539" r="28336" t="13110"/>
          <a:stretch/>
        </p:blipFill>
        <p:spPr>
          <a:xfrm>
            <a:off x="952500" y="1169937"/>
            <a:ext cx="1971674" cy="17621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Shape 126"/>
          <p:cNvSpPr txBox="1"/>
          <p:nvPr/>
        </p:nvSpPr>
        <p:spPr>
          <a:xfrm>
            <a:off x="447675" y="3162300"/>
            <a:ext cx="2447999" cy="125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This is a grammatically correct sentence in English! </a:t>
            </a:r>
            <a:r>
              <a:rPr baseline="30000" lang="en"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[1]</a:t>
            </a:r>
          </a:p>
        </p:txBody>
      </p:sp>
      <p:cxnSp>
        <p:nvCxnSpPr>
          <p:cNvPr id="127" name="Shape 127"/>
          <p:cNvCxnSpPr>
            <a:stCxn id="126" idx="0"/>
            <a:endCxn id="125" idx="2"/>
          </p:cNvCxnSpPr>
          <p:nvPr/>
        </p:nvCxnSpPr>
        <p:spPr>
          <a:xfrm flipH="1" rot="10800000">
            <a:off x="1671674" y="2932200"/>
            <a:ext cx="266700" cy="230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28" name="Shape 128"/>
          <p:cNvSpPr txBox="1"/>
          <p:nvPr/>
        </p:nvSpPr>
        <p:spPr>
          <a:xfrm>
            <a:off x="447675" y="4600600"/>
            <a:ext cx="8620199" cy="35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0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rPr>
              <a:t>[1] </a:t>
            </a:r>
            <a:r>
              <a:rPr lang="en" sz="10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https://en.wikipedia.org/wiki/Buffalo_buffalo_Buffalo_buffalo_buffalo_buffalo_Buffalo_buffalo</a:t>
            </a: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anqu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